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drawings/drawing1.xml" ContentType="application/vnd.openxmlformats-officedocument.drawingml.chartshapes+xml"/>
  <Override PartName="/ppt/presentation.xml" ContentType="application/vnd.openxmlformats-officedocument.presentationml.presentation.main+xml"/>
  <Override PartName="/ppt/slides/slide7.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s/slide17.xml" ContentType="application/vnd.openxmlformats-officedocument.presentationml.slide+xml"/>
  <Override PartName="/ppt/slides/slide4.xml" ContentType="application/vnd.openxmlformats-officedocument.presentationml.slide+xml"/>
  <Override PartName="/ppt/notesSlides/notesSlide15.xml" ContentType="application/vnd.openxmlformats-officedocument.presentationml.notesSlide+xml"/>
  <Override PartName="/ppt/notesSlides/notesSlide14.xml" ContentType="application/vnd.openxmlformats-officedocument.presentationml.notesSlide+xml"/>
  <Override PartName="/ppt/notesSlides/notesSlide16.xml" ContentType="application/vnd.openxmlformats-officedocument.presentationml.notesSlide+xml"/>
  <Override PartName="/ppt/slideMasters/slideMaster1.xml" ContentType="application/vnd.openxmlformats-officedocument.presentationml.slideMaster+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13.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9.xml" ContentType="application/vnd.openxmlformats-officedocument.presentationml.notesSlide+xml"/>
  <Override PartName="/ppt/notesSlides/notesSlide4.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charts/chart7.xml" ContentType="application/vnd.openxmlformats-officedocument.drawingml.chart+xml"/>
  <Override PartName="/ppt/charts/chart10.xml" ContentType="application/vnd.openxmlformats-officedocument.drawingml.chart+xml"/>
  <Override PartName="/ppt/charts/chart9.xml" ContentType="application/vnd.openxmlformats-officedocument.drawingml.chart+xml"/>
  <Override PartName="/ppt/theme/theme1.xml" ContentType="application/vnd.openxmlformats-officedocument.theme+xml"/>
  <Override PartName="/ppt/charts/chart8.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1.xml" ContentType="application/vnd.openxmlformats-officedocument.drawingml.chart+xml"/>
  <Override PartName="/ppt/charts/chart2.xml" ContentType="application/vnd.openxmlformats-officedocument.drawingml.chart+xml"/>
  <Override PartName="/ppt/charts/chart6.xml" ContentType="application/vnd.openxmlformats-officedocument.drawingml.chart+xml"/>
  <Override PartName="/ppt/commentAuthors.xml" ContentType="application/vnd.openxmlformats-officedocument.presentationml.commentAuthors+xml"/>
  <Override PartName="/ppt/theme/theme2.xml" ContentType="application/vnd.openxmlformats-officedocument.theme+xml"/>
  <Override PartName="/ppt/notesMasters/notesMaster1.xml" ContentType="application/vnd.openxmlformats-officedocument.presentationml.notesMaster+xml"/>
  <Override PartName="/ppt/charts/chart5.xml" ContentType="application/vnd.openxmlformats-officedocument.drawingml.chart+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60" r:id="rId1"/>
  </p:sldMasterIdLst>
  <p:notesMasterIdLst>
    <p:notesMasterId r:id="rId19"/>
  </p:notesMasterIdLst>
  <p:sldIdLst>
    <p:sldId id="502" r:id="rId2"/>
    <p:sldId id="537" r:id="rId3"/>
    <p:sldId id="580" r:id="rId4"/>
    <p:sldId id="581" r:id="rId5"/>
    <p:sldId id="614" r:id="rId6"/>
    <p:sldId id="595" r:id="rId7"/>
    <p:sldId id="633" r:id="rId8"/>
    <p:sldId id="619" r:id="rId9"/>
    <p:sldId id="594" r:id="rId10"/>
    <p:sldId id="609" r:id="rId11"/>
    <p:sldId id="593" r:id="rId12"/>
    <p:sldId id="629" r:id="rId13"/>
    <p:sldId id="630" r:id="rId14"/>
    <p:sldId id="592" r:id="rId15"/>
    <p:sldId id="621" r:id="rId16"/>
    <p:sldId id="618" r:id="rId17"/>
    <p:sldId id="572" r:id="rId18"/>
  </p:sldIdLst>
  <p:sldSz cx="12192000" cy="6858000"/>
  <p:notesSz cx="6799263" cy="9929813"/>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maniokas@estep.lt" initials="k" lastIdx="11" clrIdx="0">
    <p:extLst/>
  </p:cmAuthor>
  <p:cmAuthor id="2" name="Titas Budreika" initials="TB"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62456" autoAdjust="0"/>
  </p:normalViewPr>
  <p:slideViewPr>
    <p:cSldViewPr snapToGrid="0">
      <p:cViewPr>
        <p:scale>
          <a:sx n="50" d="100"/>
          <a:sy n="50" d="100"/>
        </p:scale>
        <p:origin x="-1500" y="-18"/>
      </p:cViewPr>
      <p:guideLst>
        <p:guide orient="horz" pos="2160"/>
        <p:guide pos="3840"/>
      </p:guideLst>
    </p:cSldViewPr>
  </p:slideViewPr>
  <p:outlineViewPr>
    <p:cViewPr>
      <p:scale>
        <a:sx n="33" d="100"/>
        <a:sy n="33" d="100"/>
      </p:scale>
      <p:origin x="0" y="37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Bendrai</c:v>
                </c:pt>
              </c:strCache>
            </c:strRef>
          </c:tx>
          <c:spPr>
            <a:ln w="28575">
              <a:solidFill>
                <a:schemeClr val="tx2"/>
              </a:solidFill>
            </a:ln>
          </c:spPr>
          <c:marker>
            <c:symbol val="none"/>
          </c:marker>
          <c:dLbls>
            <c:dLblPos val="ctr"/>
            <c:showLegendKey val="0"/>
            <c:showVal val="1"/>
            <c:showCatName val="0"/>
            <c:showSerName val="0"/>
            <c:showPercent val="0"/>
            <c:showBubbleSize val="0"/>
            <c:showLeaderLines val="0"/>
          </c:dLbls>
          <c:cat>
            <c:strRef>
              <c:f>Sheet1!$A$2:$A$13</c:f>
              <c:strCache>
                <c:ptCount val="12"/>
                <c:pt idx="0">
                  <c:v>2008</c:v>
                </c:pt>
                <c:pt idx="1">
                  <c:v>2009</c:v>
                </c:pt>
                <c:pt idx="2">
                  <c:v>2010</c:v>
                </c:pt>
                <c:pt idx="3">
                  <c:v>2011</c:v>
                </c:pt>
                <c:pt idx="4">
                  <c:v>2012</c:v>
                </c:pt>
                <c:pt idx="5">
                  <c:v>2013</c:v>
                </c:pt>
                <c:pt idx="6">
                  <c:v>2014</c:v>
                </c:pt>
                <c:pt idx="7">
                  <c:v>2015</c:v>
                </c:pt>
                <c:pt idx="8">
                  <c:v>2016</c:v>
                </c:pt>
                <c:pt idx="9">
                  <c:v>2017</c:v>
                </c:pt>
                <c:pt idx="10">
                  <c:v>2018</c:v>
                </c:pt>
                <c:pt idx="11">
                  <c:v>2019</c:v>
                </c:pt>
              </c:strCache>
            </c:strRef>
          </c:cat>
          <c:val>
            <c:numRef>
              <c:f>Sheet1!$B$2:$B$13</c:f>
              <c:numCache>
                <c:formatCode>0.0%</c:formatCode>
                <c:ptCount val="12"/>
                <c:pt idx="0">
                  <c:v>5.7999999999999996E-2</c:v>
                </c:pt>
                <c:pt idx="1">
                  <c:v>8.3000000000000004E-2</c:v>
                </c:pt>
                <c:pt idx="2">
                  <c:v>0.10199999999999999</c:v>
                </c:pt>
                <c:pt idx="3">
                  <c:v>0.157</c:v>
                </c:pt>
                <c:pt idx="4">
                  <c:v>0.19600000000000001</c:v>
                </c:pt>
                <c:pt idx="5">
                  <c:v>0.255</c:v>
                </c:pt>
                <c:pt idx="6">
                  <c:v>0.26</c:v>
                </c:pt>
                <c:pt idx="7">
                  <c:v>0.318</c:v>
                </c:pt>
                <c:pt idx="8">
                  <c:v>0.33399999999999996</c:v>
                </c:pt>
                <c:pt idx="9">
                  <c:v>0.38100000000000001</c:v>
                </c:pt>
                <c:pt idx="10">
                  <c:v>0.434</c:v>
                </c:pt>
                <c:pt idx="11">
                  <c:v>0.48399999999999999</c:v>
                </c:pt>
              </c:numCache>
            </c:numRef>
          </c:val>
          <c:smooth val="0"/>
        </c:ser>
        <c:ser>
          <c:idx val="1"/>
          <c:order val="1"/>
          <c:tx>
            <c:strRef>
              <c:f>Sheet1!$C$1</c:f>
              <c:strCache>
                <c:ptCount val="1"/>
                <c:pt idx="0">
                  <c:v>Lietuva</c:v>
                </c:pt>
              </c:strCache>
            </c:strRef>
          </c:tx>
          <c:spPr>
            <a:ln w="28575">
              <a:solidFill>
                <a:schemeClr val="accent6"/>
              </a:solidFill>
            </a:ln>
          </c:spPr>
          <c:marker>
            <c:symbol val="none"/>
          </c:marker>
          <c:dLbls>
            <c:dLbl>
              <c:idx val="0"/>
              <c:delete val="1"/>
            </c:dLbl>
            <c:dLbl>
              <c:idx val="1"/>
              <c:delete val="1"/>
            </c:dLbl>
            <c:dLbl>
              <c:idx val="2"/>
              <c:delete val="1"/>
            </c:dLbl>
            <c:dLbl>
              <c:idx val="3"/>
              <c:delete val="1"/>
            </c:dLbl>
            <c:dLbl>
              <c:idx val="4"/>
              <c:delete val="1"/>
            </c:dLbl>
            <c:dLbl>
              <c:idx val="5"/>
              <c:delete val="1"/>
            </c:dLbl>
            <c:dLbl>
              <c:idx val="6"/>
              <c:delete val="1"/>
            </c:dLbl>
            <c:dLbl>
              <c:idx val="7"/>
              <c:delete val="1"/>
            </c:dLbl>
            <c:dLbl>
              <c:idx val="8"/>
              <c:delete val="1"/>
            </c:dLbl>
            <c:dLbl>
              <c:idx val="9"/>
              <c:delete val="1"/>
            </c:dLbl>
            <c:dLbl>
              <c:idx val="10"/>
              <c:delete val="1"/>
            </c:dLbl>
            <c:showLegendKey val="0"/>
            <c:showVal val="1"/>
            <c:showCatName val="0"/>
            <c:showSerName val="0"/>
            <c:showPercent val="0"/>
            <c:showBubbleSize val="0"/>
            <c:showLeaderLines val="0"/>
          </c:dLbls>
          <c:cat>
            <c:strRef>
              <c:f>Sheet1!$A$2:$A$13</c:f>
              <c:strCache>
                <c:ptCount val="12"/>
                <c:pt idx="0">
                  <c:v>2008</c:v>
                </c:pt>
                <c:pt idx="1">
                  <c:v>2009</c:v>
                </c:pt>
                <c:pt idx="2">
                  <c:v>2010</c:v>
                </c:pt>
                <c:pt idx="3">
                  <c:v>2011</c:v>
                </c:pt>
                <c:pt idx="4">
                  <c:v>2012</c:v>
                </c:pt>
                <c:pt idx="5">
                  <c:v>2013</c:v>
                </c:pt>
                <c:pt idx="6">
                  <c:v>2014</c:v>
                </c:pt>
                <c:pt idx="7">
                  <c:v>2015</c:v>
                </c:pt>
                <c:pt idx="8">
                  <c:v>2016</c:v>
                </c:pt>
                <c:pt idx="9">
                  <c:v>2017</c:v>
                </c:pt>
                <c:pt idx="10">
                  <c:v>2018</c:v>
                </c:pt>
                <c:pt idx="11">
                  <c:v>2019</c:v>
                </c:pt>
              </c:strCache>
            </c:strRef>
          </c:cat>
          <c:val>
            <c:numRef>
              <c:f>Sheet1!$C$2:$C$13</c:f>
              <c:numCache>
                <c:formatCode>0.0%</c:formatCode>
                <c:ptCount val="12"/>
                <c:pt idx="0">
                  <c:v>4.5645999999999999E-2</c:v>
                </c:pt>
                <c:pt idx="1">
                  <c:v>6.3827000000000009E-2</c:v>
                </c:pt>
                <c:pt idx="2">
                  <c:v>8.1294000000000005E-2</c:v>
                </c:pt>
                <c:pt idx="3">
                  <c:v>0.13250800000000001</c:v>
                </c:pt>
                <c:pt idx="4">
                  <c:v>0.17522400000000002</c:v>
                </c:pt>
                <c:pt idx="5">
                  <c:v>0.23077500000000001</c:v>
                </c:pt>
                <c:pt idx="6">
                  <c:v>0.23062000000000002</c:v>
                </c:pt>
                <c:pt idx="7">
                  <c:v>0.28206599999999998</c:v>
                </c:pt>
                <c:pt idx="8">
                  <c:v>0.29525599999999996</c:v>
                </c:pt>
                <c:pt idx="9">
                  <c:v>0.32689800000000002</c:v>
                </c:pt>
                <c:pt idx="10">
                  <c:v>0.37714600000000004</c:v>
                </c:pt>
                <c:pt idx="11">
                  <c:v>0.41527199999999997</c:v>
                </c:pt>
              </c:numCache>
            </c:numRef>
          </c:val>
          <c:smooth val="0"/>
        </c:ser>
        <c:ser>
          <c:idx val="2"/>
          <c:order val="2"/>
          <c:tx>
            <c:strRef>
              <c:f>Sheet1!$D$1</c:f>
              <c:strCache>
                <c:ptCount val="1"/>
                <c:pt idx="0">
                  <c:v>Kita ES šalis</c:v>
                </c:pt>
              </c:strCache>
            </c:strRef>
          </c:tx>
          <c:spPr>
            <a:ln w="28575">
              <a:solidFill>
                <a:schemeClr val="accent4"/>
              </a:solidFill>
            </a:ln>
          </c:spPr>
          <c:marker>
            <c:symbol val="none"/>
          </c:marker>
          <c:dLbls>
            <c:dLbl>
              <c:idx val="11"/>
              <c:layout>
                <c:manualLayout>
                  <c:x val="-6.038647342995169E-3"/>
                  <c:y val="-5.588822355289421E-2"/>
                </c:manualLayout>
              </c:layout>
              <c:showLegendKey val="0"/>
              <c:showVal val="1"/>
              <c:showCatName val="0"/>
              <c:showSerName val="0"/>
              <c:showPercent val="0"/>
              <c:showBubbleSize val="0"/>
            </c:dLbl>
            <c:showLegendKey val="0"/>
            <c:showVal val="0"/>
            <c:showCatName val="0"/>
            <c:showSerName val="0"/>
            <c:showPercent val="0"/>
            <c:showBubbleSize val="0"/>
          </c:dLbls>
          <c:cat>
            <c:strRef>
              <c:f>Sheet1!$A$2:$A$13</c:f>
              <c:strCache>
                <c:ptCount val="12"/>
                <c:pt idx="0">
                  <c:v>2008</c:v>
                </c:pt>
                <c:pt idx="1">
                  <c:v>2009</c:v>
                </c:pt>
                <c:pt idx="2">
                  <c:v>2010</c:v>
                </c:pt>
                <c:pt idx="3">
                  <c:v>2011</c:v>
                </c:pt>
                <c:pt idx="4">
                  <c:v>2012</c:v>
                </c:pt>
                <c:pt idx="5">
                  <c:v>2013</c:v>
                </c:pt>
                <c:pt idx="6">
                  <c:v>2014</c:v>
                </c:pt>
                <c:pt idx="7">
                  <c:v>2015</c:v>
                </c:pt>
                <c:pt idx="8">
                  <c:v>2016</c:v>
                </c:pt>
                <c:pt idx="9">
                  <c:v>2017</c:v>
                </c:pt>
                <c:pt idx="10">
                  <c:v>2018</c:v>
                </c:pt>
                <c:pt idx="11">
                  <c:v>2019</c:v>
                </c:pt>
              </c:strCache>
            </c:strRef>
          </c:cat>
          <c:val>
            <c:numRef>
              <c:f>Sheet1!$D$2:$D$13</c:f>
              <c:numCache>
                <c:formatCode>0.0%</c:formatCode>
                <c:ptCount val="12"/>
                <c:pt idx="0">
                  <c:v>1.3629999999999998E-2</c:v>
                </c:pt>
                <c:pt idx="1">
                  <c:v>2.5647E-2</c:v>
                </c:pt>
                <c:pt idx="2">
                  <c:v>3.1109999999999999E-2</c:v>
                </c:pt>
                <c:pt idx="3">
                  <c:v>5.1339000000000003E-2</c:v>
                </c:pt>
                <c:pt idx="4">
                  <c:v>6.0172000000000003E-2</c:v>
                </c:pt>
                <c:pt idx="5">
                  <c:v>9.5115000000000005E-2</c:v>
                </c:pt>
                <c:pt idx="6">
                  <c:v>0.10946000000000002</c:v>
                </c:pt>
                <c:pt idx="7">
                  <c:v>0.10970999999999999</c:v>
                </c:pt>
                <c:pt idx="8">
                  <c:v>0.11856999999999998</c:v>
                </c:pt>
                <c:pt idx="9">
                  <c:v>0.142875</c:v>
                </c:pt>
                <c:pt idx="10">
                  <c:v>0.18662000000000001</c:v>
                </c:pt>
                <c:pt idx="11">
                  <c:v>0.19650400000000001</c:v>
                </c:pt>
              </c:numCache>
            </c:numRef>
          </c:val>
          <c:smooth val="0"/>
        </c:ser>
        <c:ser>
          <c:idx val="3"/>
          <c:order val="3"/>
          <c:tx>
            <c:strRef>
              <c:f>Sheet1!$E$1</c:f>
              <c:strCache>
                <c:ptCount val="1"/>
                <c:pt idx="0">
                  <c:v>Kita pasaulio šalis</c:v>
                </c:pt>
              </c:strCache>
            </c:strRef>
          </c:tx>
          <c:spPr>
            <a:ln w="28575">
              <a:solidFill>
                <a:srgbClr val="FF0000"/>
              </a:solidFill>
            </a:ln>
          </c:spPr>
          <c:marker>
            <c:symbol val="none"/>
          </c:marker>
          <c:dLbls>
            <c:dLblPos val="ctr"/>
            <c:showLegendKey val="0"/>
            <c:showVal val="1"/>
            <c:showCatName val="0"/>
            <c:showSerName val="0"/>
            <c:showPercent val="0"/>
            <c:showBubbleSize val="0"/>
            <c:showLeaderLines val="0"/>
          </c:dLbls>
          <c:cat>
            <c:strRef>
              <c:f>Sheet1!$A$2:$A$13</c:f>
              <c:strCache>
                <c:ptCount val="12"/>
                <c:pt idx="0">
                  <c:v>2008</c:v>
                </c:pt>
                <c:pt idx="1">
                  <c:v>2009</c:v>
                </c:pt>
                <c:pt idx="2">
                  <c:v>2010</c:v>
                </c:pt>
                <c:pt idx="3">
                  <c:v>2011</c:v>
                </c:pt>
                <c:pt idx="4">
                  <c:v>2012</c:v>
                </c:pt>
                <c:pt idx="5">
                  <c:v>2013</c:v>
                </c:pt>
                <c:pt idx="6">
                  <c:v>2014</c:v>
                </c:pt>
                <c:pt idx="7">
                  <c:v>2015</c:v>
                </c:pt>
                <c:pt idx="8">
                  <c:v>2016</c:v>
                </c:pt>
                <c:pt idx="9">
                  <c:v>2017</c:v>
                </c:pt>
                <c:pt idx="10">
                  <c:v>2018</c:v>
                </c:pt>
                <c:pt idx="11">
                  <c:v>2019</c:v>
                </c:pt>
              </c:strCache>
            </c:strRef>
          </c:cat>
          <c:val>
            <c:numRef>
              <c:f>Sheet1!$E$2:$E$13</c:f>
              <c:numCache>
                <c:formatCode>0.0%</c:formatCode>
                <c:ptCount val="12"/>
                <c:pt idx="0">
                  <c:v>7.2499999999999995E-3</c:v>
                </c:pt>
                <c:pt idx="1">
                  <c:v>1.2948000000000001E-2</c:v>
                </c:pt>
                <c:pt idx="2">
                  <c:v>1.3872000000000001E-2</c:v>
                </c:pt>
                <c:pt idx="3">
                  <c:v>1.6171000000000001E-2</c:v>
                </c:pt>
                <c:pt idx="4">
                  <c:v>2.5088000000000003E-2</c:v>
                </c:pt>
                <c:pt idx="5">
                  <c:v>3.6720000000000003E-2</c:v>
                </c:pt>
                <c:pt idx="6">
                  <c:v>5.6680000000000001E-2</c:v>
                </c:pt>
                <c:pt idx="7">
                  <c:v>5.8512000000000002E-2</c:v>
                </c:pt>
                <c:pt idx="8">
                  <c:v>9.2852000000000004E-2</c:v>
                </c:pt>
                <c:pt idx="9">
                  <c:v>0.116205</c:v>
                </c:pt>
                <c:pt idx="10">
                  <c:v>0.15363599999999999</c:v>
                </c:pt>
                <c:pt idx="11">
                  <c:v>0.185</c:v>
                </c:pt>
              </c:numCache>
            </c:numRef>
          </c:val>
          <c:smooth val="0"/>
        </c:ser>
        <c:dLbls>
          <c:showLegendKey val="0"/>
          <c:showVal val="0"/>
          <c:showCatName val="0"/>
          <c:showSerName val="0"/>
          <c:showPercent val="0"/>
          <c:showBubbleSize val="0"/>
        </c:dLbls>
        <c:marker val="1"/>
        <c:smooth val="0"/>
        <c:axId val="132485888"/>
        <c:axId val="132488576"/>
      </c:lineChart>
      <c:catAx>
        <c:axId val="132485888"/>
        <c:scaling>
          <c:orientation val="minMax"/>
        </c:scaling>
        <c:delete val="0"/>
        <c:axPos val="b"/>
        <c:majorTickMark val="out"/>
        <c:minorTickMark val="none"/>
        <c:tickLblPos val="nextTo"/>
        <c:crossAx val="132488576"/>
        <c:crosses val="autoZero"/>
        <c:auto val="1"/>
        <c:lblAlgn val="ctr"/>
        <c:lblOffset val="100"/>
        <c:noMultiLvlLbl val="0"/>
      </c:catAx>
      <c:valAx>
        <c:axId val="132488576"/>
        <c:scaling>
          <c:orientation val="minMax"/>
        </c:scaling>
        <c:delete val="0"/>
        <c:axPos val="l"/>
        <c:numFmt formatCode="0%" sourceLinked="0"/>
        <c:majorTickMark val="out"/>
        <c:minorTickMark val="none"/>
        <c:tickLblPos val="nextTo"/>
        <c:crossAx val="132485888"/>
        <c:crosses val="autoZero"/>
        <c:crossBetween val="between"/>
      </c:valAx>
    </c:plotArea>
    <c:legend>
      <c:legendPos val="b"/>
      <c:layout/>
      <c:overlay val="0"/>
    </c:legend>
    <c:plotVisOnly val="1"/>
    <c:dispBlanksAs val="gap"/>
    <c:showDLblsOverMax val="0"/>
  </c:chart>
  <c:txPr>
    <a:bodyPr/>
    <a:lstStyle/>
    <a:p>
      <a:pPr>
        <a:defRPr sz="1800"/>
      </a:pPr>
      <a:endParaRPr lang="lt-LT"/>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20"/>
    </mc:Choice>
    <mc:Fallback>
      <c:style val="20"/>
    </mc:Fallback>
  </mc:AlternateContent>
  <c:chart>
    <c:autoTitleDeleted val="0"/>
    <c:plotArea>
      <c:layout/>
      <c:barChart>
        <c:barDir val="col"/>
        <c:grouping val="clustered"/>
        <c:varyColors val="0"/>
        <c:ser>
          <c:idx val="0"/>
          <c:order val="0"/>
          <c:tx>
            <c:strRef>
              <c:f>Sheet1!$B$1</c:f>
              <c:strCache>
                <c:ptCount val="1"/>
                <c:pt idx="0">
                  <c:v>Muito mokestis, mln. Eur</c:v>
                </c:pt>
              </c:strCache>
            </c:strRef>
          </c:tx>
          <c:invertIfNegative val="0"/>
          <c:dLbls>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2019 m.</c:v>
                </c:pt>
                <c:pt idx="1">
                  <c:v>2020 m.</c:v>
                </c:pt>
              </c:strCache>
            </c:strRef>
          </c:cat>
          <c:val>
            <c:numRef>
              <c:f>Sheet1!$B$2:$B$3</c:f>
              <c:numCache>
                <c:formatCode>0.00</c:formatCode>
                <c:ptCount val="2"/>
                <c:pt idx="0">
                  <c:v>5.5122942939077415</c:v>
                </c:pt>
                <c:pt idx="1">
                  <c:v>7.2753232393367018</c:v>
                </c:pt>
              </c:numCache>
            </c:numRef>
          </c:val>
        </c:ser>
        <c:ser>
          <c:idx val="1"/>
          <c:order val="1"/>
          <c:tx>
            <c:strRef>
              <c:f>Sheet1!$C$1</c:f>
              <c:strCache>
                <c:ptCount val="1"/>
                <c:pt idx="0">
                  <c:v>Importo PVM, mln. Eur</c:v>
                </c:pt>
              </c:strCache>
            </c:strRef>
          </c:tx>
          <c:invertIfNegative val="0"/>
          <c:dLbls>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2019 m.</c:v>
                </c:pt>
                <c:pt idx="1">
                  <c:v>2020 m.</c:v>
                </c:pt>
              </c:strCache>
            </c:strRef>
          </c:cat>
          <c:val>
            <c:numRef>
              <c:f>Sheet1!$C$2:$C$3</c:f>
              <c:numCache>
                <c:formatCode>0.00</c:formatCode>
                <c:ptCount val="2"/>
                <c:pt idx="0">
                  <c:v>26.123182140774674</c:v>
                </c:pt>
                <c:pt idx="1">
                  <c:v>42.883538073607035</c:v>
                </c:pt>
              </c:numCache>
            </c:numRef>
          </c:val>
        </c:ser>
        <c:dLbls>
          <c:showLegendKey val="0"/>
          <c:showVal val="0"/>
          <c:showCatName val="0"/>
          <c:showSerName val="0"/>
          <c:showPercent val="0"/>
          <c:showBubbleSize val="0"/>
        </c:dLbls>
        <c:gapWidth val="150"/>
        <c:axId val="181420032"/>
        <c:axId val="181421568"/>
      </c:barChart>
      <c:catAx>
        <c:axId val="181420032"/>
        <c:scaling>
          <c:orientation val="minMax"/>
        </c:scaling>
        <c:delete val="0"/>
        <c:axPos val="b"/>
        <c:numFmt formatCode="General" sourceLinked="0"/>
        <c:majorTickMark val="out"/>
        <c:minorTickMark val="none"/>
        <c:tickLblPos val="nextTo"/>
        <c:crossAx val="181421568"/>
        <c:crosses val="autoZero"/>
        <c:auto val="1"/>
        <c:lblAlgn val="ctr"/>
        <c:lblOffset val="100"/>
        <c:noMultiLvlLbl val="0"/>
      </c:catAx>
      <c:valAx>
        <c:axId val="181421568"/>
        <c:scaling>
          <c:orientation val="minMax"/>
        </c:scaling>
        <c:delete val="1"/>
        <c:axPos val="l"/>
        <c:numFmt formatCode="0" sourceLinked="0"/>
        <c:majorTickMark val="out"/>
        <c:minorTickMark val="none"/>
        <c:tickLblPos val="nextTo"/>
        <c:crossAx val="181420032"/>
        <c:crosses val="autoZero"/>
        <c:crossBetween val="between"/>
      </c:valAx>
    </c:plotArea>
    <c:legend>
      <c:legendPos val="b"/>
      <c:layout/>
      <c:overlay val="0"/>
    </c:legend>
    <c:plotVisOnly val="1"/>
    <c:dispBlanksAs val="gap"/>
    <c:showDLblsOverMax val="0"/>
  </c:chart>
  <c:txPr>
    <a:bodyPr/>
    <a:lstStyle/>
    <a:p>
      <a:pPr>
        <a:defRPr sz="1800"/>
      </a:pPr>
      <a:endParaRPr lang="lt-LT"/>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barChart>
        <c:barDir val="col"/>
        <c:grouping val="clustered"/>
        <c:varyColors val="0"/>
        <c:ser>
          <c:idx val="0"/>
          <c:order val="0"/>
          <c:tx>
            <c:strRef>
              <c:f>Sheet1!$B$1</c:f>
              <c:strCache>
                <c:ptCount val="1"/>
                <c:pt idx="0">
                  <c:v>Apmokestintos siuntos, kurių vertė nuo 22 Eur iki 1000 Eur, tūkst. vnt</c:v>
                </c:pt>
              </c:strCache>
            </c:strRef>
          </c:tx>
          <c:invertIfNegative val="0"/>
          <c:dLbls>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Sheet1!$A$2:$A$6</c:f>
              <c:numCache>
                <c:formatCode>General</c:formatCode>
                <c:ptCount val="5"/>
                <c:pt idx="0">
                  <c:v>2015</c:v>
                </c:pt>
                <c:pt idx="1">
                  <c:v>2016</c:v>
                </c:pt>
                <c:pt idx="2">
                  <c:v>2017</c:v>
                </c:pt>
                <c:pt idx="3">
                  <c:v>2018</c:v>
                </c:pt>
                <c:pt idx="4">
                  <c:v>2019</c:v>
                </c:pt>
              </c:numCache>
            </c:numRef>
          </c:cat>
          <c:val>
            <c:numRef>
              <c:f>Sheet1!$B$2:$B$6</c:f>
              <c:numCache>
                <c:formatCode>0.0</c:formatCode>
                <c:ptCount val="5"/>
                <c:pt idx="0">
                  <c:v>34.070999999999998</c:v>
                </c:pt>
                <c:pt idx="1">
                  <c:v>31.414999999999999</c:v>
                </c:pt>
                <c:pt idx="2">
                  <c:v>31.41</c:v>
                </c:pt>
                <c:pt idx="3">
                  <c:v>36.064999999999998</c:v>
                </c:pt>
                <c:pt idx="4">
                  <c:v>40.055999999999997</c:v>
                </c:pt>
              </c:numCache>
            </c:numRef>
          </c:val>
        </c:ser>
        <c:dLbls>
          <c:showLegendKey val="0"/>
          <c:showVal val="0"/>
          <c:showCatName val="0"/>
          <c:showSerName val="0"/>
          <c:showPercent val="0"/>
          <c:showBubbleSize val="0"/>
        </c:dLbls>
        <c:gapWidth val="150"/>
        <c:axId val="134300800"/>
        <c:axId val="134302336"/>
      </c:barChart>
      <c:lineChart>
        <c:grouping val="standard"/>
        <c:varyColors val="0"/>
        <c:ser>
          <c:idx val="1"/>
          <c:order val="1"/>
          <c:tx>
            <c:strRef>
              <c:f>Sheet1!$C$1</c:f>
              <c:strCache>
                <c:ptCount val="1"/>
                <c:pt idx="0">
                  <c:v>Apmokestintų siuntų, nuo visų siuntų, dalis, proc.</c:v>
                </c:pt>
              </c:strCache>
            </c:strRef>
          </c:tx>
          <c:marker>
            <c:symbol val="none"/>
          </c:marker>
          <c:dLbls>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Sheet1!$A$2:$A$6</c:f>
              <c:numCache>
                <c:formatCode>General</c:formatCode>
                <c:ptCount val="5"/>
                <c:pt idx="0">
                  <c:v>2015</c:v>
                </c:pt>
                <c:pt idx="1">
                  <c:v>2016</c:v>
                </c:pt>
                <c:pt idx="2">
                  <c:v>2017</c:v>
                </c:pt>
                <c:pt idx="3">
                  <c:v>2018</c:v>
                </c:pt>
                <c:pt idx="4">
                  <c:v>2019</c:v>
                </c:pt>
              </c:numCache>
            </c:numRef>
          </c:cat>
          <c:val>
            <c:numRef>
              <c:f>Sheet1!$C$2:$C$6</c:f>
              <c:numCache>
                <c:formatCode>0.00%</c:formatCode>
                <c:ptCount val="5"/>
                <c:pt idx="0">
                  <c:v>3.4059419797268929E-3</c:v>
                </c:pt>
                <c:pt idx="1">
                  <c:v>3.1641553523226299E-3</c:v>
                </c:pt>
                <c:pt idx="2">
                  <c:v>2.6182854856456939E-3</c:v>
                </c:pt>
                <c:pt idx="3">
                  <c:v>2.7039894434572674E-3</c:v>
                </c:pt>
                <c:pt idx="4">
                  <c:v>2.6864830786978038E-3</c:v>
                </c:pt>
              </c:numCache>
            </c:numRef>
          </c:val>
          <c:smooth val="0"/>
        </c:ser>
        <c:dLbls>
          <c:showLegendKey val="0"/>
          <c:showVal val="0"/>
          <c:showCatName val="0"/>
          <c:showSerName val="0"/>
          <c:showPercent val="0"/>
          <c:showBubbleSize val="0"/>
        </c:dLbls>
        <c:marker val="1"/>
        <c:smooth val="0"/>
        <c:axId val="132327296"/>
        <c:axId val="132325760"/>
      </c:lineChart>
      <c:catAx>
        <c:axId val="134300800"/>
        <c:scaling>
          <c:orientation val="minMax"/>
        </c:scaling>
        <c:delete val="0"/>
        <c:axPos val="b"/>
        <c:numFmt formatCode="General" sourceLinked="1"/>
        <c:majorTickMark val="out"/>
        <c:minorTickMark val="none"/>
        <c:tickLblPos val="nextTo"/>
        <c:crossAx val="134302336"/>
        <c:crosses val="autoZero"/>
        <c:auto val="1"/>
        <c:lblAlgn val="ctr"/>
        <c:lblOffset val="100"/>
        <c:noMultiLvlLbl val="0"/>
      </c:catAx>
      <c:valAx>
        <c:axId val="134302336"/>
        <c:scaling>
          <c:orientation val="minMax"/>
        </c:scaling>
        <c:delete val="0"/>
        <c:axPos val="l"/>
        <c:numFmt formatCode="0" sourceLinked="0"/>
        <c:majorTickMark val="out"/>
        <c:minorTickMark val="none"/>
        <c:tickLblPos val="nextTo"/>
        <c:crossAx val="134300800"/>
        <c:crosses val="autoZero"/>
        <c:crossBetween val="between"/>
      </c:valAx>
      <c:valAx>
        <c:axId val="132325760"/>
        <c:scaling>
          <c:orientation val="minMax"/>
        </c:scaling>
        <c:delete val="0"/>
        <c:axPos val="r"/>
        <c:numFmt formatCode="0.00%" sourceLinked="1"/>
        <c:majorTickMark val="out"/>
        <c:minorTickMark val="none"/>
        <c:tickLblPos val="nextTo"/>
        <c:crossAx val="132327296"/>
        <c:crosses val="max"/>
        <c:crossBetween val="between"/>
      </c:valAx>
      <c:catAx>
        <c:axId val="132327296"/>
        <c:scaling>
          <c:orientation val="minMax"/>
        </c:scaling>
        <c:delete val="1"/>
        <c:axPos val="b"/>
        <c:numFmt formatCode="General" sourceLinked="1"/>
        <c:majorTickMark val="out"/>
        <c:minorTickMark val="none"/>
        <c:tickLblPos val="nextTo"/>
        <c:crossAx val="132325760"/>
        <c:crosses val="autoZero"/>
        <c:auto val="1"/>
        <c:lblAlgn val="ctr"/>
        <c:lblOffset val="100"/>
        <c:noMultiLvlLbl val="0"/>
      </c:catAx>
    </c:plotArea>
    <c:legend>
      <c:legendPos val="b"/>
      <c:layout/>
      <c:overlay val="0"/>
    </c:legend>
    <c:plotVisOnly val="1"/>
    <c:dispBlanksAs val="gap"/>
    <c:showDLblsOverMax val="0"/>
  </c:chart>
  <c:txPr>
    <a:bodyPr/>
    <a:lstStyle/>
    <a:p>
      <a:pPr>
        <a:defRPr sz="1800"/>
      </a:pPr>
      <a:endParaRPr lang="lt-LT"/>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20"/>
    </mc:Choice>
    <mc:Fallback>
      <c:style val="20"/>
    </mc:Fallback>
  </mc:AlternateContent>
  <c:chart>
    <c:title>
      <c:tx>
        <c:rich>
          <a:bodyPr/>
          <a:lstStyle/>
          <a:p>
            <a:pPr>
              <a:defRPr/>
            </a:pPr>
            <a:r>
              <a:rPr lang="en-US"/>
              <a:t>Lietuvos pašto gaunamos siuntos pagal siunt</a:t>
            </a:r>
            <a:r>
              <a:rPr lang="lt-LT"/>
              <a:t>ėjo šalį,</a:t>
            </a:r>
            <a:r>
              <a:rPr lang="en-US"/>
              <a:t> 2019 m</a:t>
            </a:r>
            <a:r>
              <a:rPr lang="lt-LT"/>
              <a:t>.</a:t>
            </a:r>
            <a:endParaRPr lang="en-US"/>
          </a:p>
        </c:rich>
      </c:tx>
      <c:layout/>
      <c:overlay val="0"/>
    </c:title>
    <c:autoTitleDeleted val="0"/>
    <c:plotArea>
      <c:layout/>
      <c:barChart>
        <c:barDir val="col"/>
        <c:grouping val="clustered"/>
        <c:varyColors val="0"/>
        <c:ser>
          <c:idx val="0"/>
          <c:order val="0"/>
          <c:tx>
            <c:strRef>
              <c:f>Sheet1!$B$1</c:f>
              <c:strCache>
                <c:ptCount val="1"/>
                <c:pt idx="0">
                  <c:v>Lietuvos pašto gaunamos siuntos 2019 metais</c:v>
                </c:pt>
              </c:strCache>
            </c:strRef>
          </c:tx>
          <c:invertIfNegative val="0"/>
          <c:dLbls>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Kinija</c:v>
                </c:pt>
                <c:pt idx="1">
                  <c:v>Belgija</c:v>
                </c:pt>
                <c:pt idx="2">
                  <c:v>Nyderlandai</c:v>
                </c:pt>
                <c:pt idx="3">
                  <c:v>Singapūras</c:v>
                </c:pt>
                <c:pt idx="4">
                  <c:v>Kita</c:v>
                </c:pt>
              </c:strCache>
            </c:strRef>
          </c:cat>
          <c:val>
            <c:numRef>
              <c:f>Sheet1!$B$2:$B$6</c:f>
              <c:numCache>
                <c:formatCode>0%</c:formatCode>
                <c:ptCount val="5"/>
                <c:pt idx="0">
                  <c:v>0.64</c:v>
                </c:pt>
                <c:pt idx="1">
                  <c:v>0.05</c:v>
                </c:pt>
                <c:pt idx="2">
                  <c:v>0.05</c:v>
                </c:pt>
                <c:pt idx="3">
                  <c:v>0.05</c:v>
                </c:pt>
                <c:pt idx="4">
                  <c:v>0.21</c:v>
                </c:pt>
              </c:numCache>
            </c:numRef>
          </c:val>
        </c:ser>
        <c:dLbls>
          <c:showLegendKey val="0"/>
          <c:showVal val="0"/>
          <c:showCatName val="0"/>
          <c:showSerName val="0"/>
          <c:showPercent val="0"/>
          <c:showBubbleSize val="0"/>
        </c:dLbls>
        <c:gapWidth val="150"/>
        <c:axId val="132412544"/>
        <c:axId val="132414080"/>
      </c:barChart>
      <c:catAx>
        <c:axId val="132412544"/>
        <c:scaling>
          <c:orientation val="minMax"/>
        </c:scaling>
        <c:delete val="0"/>
        <c:axPos val="b"/>
        <c:numFmt formatCode="General" sourceLinked="0"/>
        <c:majorTickMark val="out"/>
        <c:minorTickMark val="none"/>
        <c:tickLblPos val="nextTo"/>
        <c:crossAx val="132414080"/>
        <c:crosses val="autoZero"/>
        <c:auto val="1"/>
        <c:lblAlgn val="ctr"/>
        <c:lblOffset val="100"/>
        <c:noMultiLvlLbl val="0"/>
      </c:catAx>
      <c:valAx>
        <c:axId val="132414080"/>
        <c:scaling>
          <c:orientation val="minMax"/>
        </c:scaling>
        <c:delete val="1"/>
        <c:axPos val="l"/>
        <c:numFmt formatCode="0%" sourceLinked="1"/>
        <c:majorTickMark val="out"/>
        <c:minorTickMark val="none"/>
        <c:tickLblPos val="nextTo"/>
        <c:crossAx val="132412544"/>
        <c:crosses val="autoZero"/>
        <c:crossBetween val="between"/>
      </c:valAx>
    </c:plotArea>
    <c:plotVisOnly val="1"/>
    <c:dispBlanksAs val="gap"/>
    <c:showDLblsOverMax val="0"/>
  </c:chart>
  <c:txPr>
    <a:bodyPr/>
    <a:lstStyle/>
    <a:p>
      <a:pPr>
        <a:defRPr sz="1400"/>
      </a:pPr>
      <a:endParaRPr lang="lt-LT"/>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20"/>
    </mc:Choice>
    <mc:Fallback>
      <c:style val="20"/>
    </mc:Fallback>
  </mc:AlternateContent>
  <c:chart>
    <c:title>
      <c:tx>
        <c:rich>
          <a:bodyPr/>
          <a:lstStyle/>
          <a:p>
            <a:pPr>
              <a:defRPr sz="1800"/>
            </a:pPr>
            <a:r>
              <a:rPr lang="lt-LT" sz="1800"/>
              <a:t>Užsakymų pokytis iš pasaulio internetinių parduotuvių 2020 m. balandį, lyginant su 2019 m. </a:t>
            </a:r>
          </a:p>
        </c:rich>
      </c:tx>
      <c:layout>
        <c:manualLayout>
          <c:xMode val="edge"/>
          <c:yMode val="edge"/>
          <c:x val="0.12344246748162005"/>
          <c:y val="0.18551480818310315"/>
        </c:manualLayout>
      </c:layout>
      <c:overlay val="0"/>
    </c:title>
    <c:autoTitleDeleted val="0"/>
    <c:plotArea>
      <c:layout>
        <c:manualLayout>
          <c:layoutTarget val="inner"/>
          <c:xMode val="edge"/>
          <c:yMode val="edge"/>
          <c:x val="6.0240024344782993E-3"/>
          <c:y val="0.13549384171289966"/>
          <c:w val="0.99000351858191638"/>
          <c:h val="0.71163394994787332"/>
        </c:manualLayout>
      </c:layout>
      <c:barChart>
        <c:barDir val="col"/>
        <c:grouping val="clustered"/>
        <c:varyColors val="0"/>
        <c:ser>
          <c:idx val="0"/>
          <c:order val="0"/>
          <c:tx>
            <c:strRef>
              <c:f>Sheet1!$B$1</c:f>
              <c:strCache>
                <c:ptCount val="1"/>
                <c:pt idx="0">
                  <c:v>Užsakymų pokytis iš pasaulio internetinių parduotuvių, lyginant su 2019 m. balandžio mėnesiu</c:v>
                </c:pt>
              </c:strCache>
            </c:strRef>
          </c:tx>
          <c:invertIfNegative val="0"/>
          <c:dPt>
            <c:idx val="15"/>
            <c:invertIfNegative val="0"/>
            <c:bubble3D val="0"/>
            <c:spPr>
              <a:solidFill>
                <a:srgbClr val="FF0000"/>
              </a:solidFill>
            </c:spPr>
          </c:dPt>
          <c:dLbls>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Sheet1!$A$2:$A$17</c:f>
              <c:strCache>
                <c:ptCount val="16"/>
                <c:pt idx="0">
                  <c:v>Automobiliai ir jų dalys</c:v>
                </c:pt>
                <c:pt idx="1">
                  <c:v>Knygos</c:v>
                </c:pt>
                <c:pt idx="2">
                  <c:v>Muzikos įrašai</c:v>
                </c:pt>
                <c:pt idx="3">
                  <c:v>Žvejybos reikmenys</c:v>
                </c:pt>
                <c:pt idx="4">
                  <c:v>Kosmetika ir maisto papildai</c:v>
                </c:pt>
                <c:pt idx="5">
                  <c:v>Žaislai ir kitos prekės vaikams</c:v>
                </c:pt>
                <c:pt idx="6">
                  <c:v>Namų apyvokos daiktai</c:v>
                </c:pt>
                <c:pt idx="7">
                  <c:v>Vaizdinė programinė įranga</c:v>
                </c:pt>
                <c:pt idx="8">
                  <c:v>Baldai, namų interjero prekės</c:v>
                </c:pt>
                <c:pt idx="9">
                  <c:v>Kompiuteriai, jų dalys, mobilūs telefonai, skaitmeniniai fotoaparatai</c:v>
                </c:pt>
                <c:pt idx="10">
                  <c:v>Televizoriai ir monitoriai</c:v>
                </c:pt>
                <c:pt idx="11">
                  <c:v>Kanceliarija</c:v>
                </c:pt>
                <c:pt idx="12">
                  <c:v>Vaizdo kameros</c:v>
                </c:pt>
                <c:pt idx="13">
                  <c:v>Aksesuarai </c:v>
                </c:pt>
                <c:pt idx="14">
                  <c:v>Drabužiai ir avalynė</c:v>
                </c:pt>
                <c:pt idx="15">
                  <c:v>Lagaminai ir rankinės</c:v>
                </c:pt>
              </c:strCache>
            </c:strRef>
          </c:cat>
          <c:val>
            <c:numRef>
              <c:f>Sheet1!$B$2:$B$17</c:f>
              <c:numCache>
                <c:formatCode>0%</c:formatCode>
                <c:ptCount val="16"/>
                <c:pt idx="0">
                  <c:v>1.92</c:v>
                </c:pt>
                <c:pt idx="1">
                  <c:v>1.71</c:v>
                </c:pt>
                <c:pt idx="2">
                  <c:v>1.71</c:v>
                </c:pt>
                <c:pt idx="3">
                  <c:v>1.71</c:v>
                </c:pt>
                <c:pt idx="4">
                  <c:v>1.55</c:v>
                </c:pt>
                <c:pt idx="5">
                  <c:v>1.54</c:v>
                </c:pt>
                <c:pt idx="6">
                  <c:v>1.39</c:v>
                </c:pt>
                <c:pt idx="7">
                  <c:v>1.24</c:v>
                </c:pt>
                <c:pt idx="8">
                  <c:v>1.08</c:v>
                </c:pt>
                <c:pt idx="9">
                  <c:v>1.04</c:v>
                </c:pt>
                <c:pt idx="10">
                  <c:v>1.04</c:v>
                </c:pt>
                <c:pt idx="11">
                  <c:v>0.57999999999999996</c:v>
                </c:pt>
                <c:pt idx="12">
                  <c:v>0.54</c:v>
                </c:pt>
                <c:pt idx="13">
                  <c:v>0.34</c:v>
                </c:pt>
                <c:pt idx="14">
                  <c:v>0.34</c:v>
                </c:pt>
                <c:pt idx="15">
                  <c:v>-0.23</c:v>
                </c:pt>
              </c:numCache>
            </c:numRef>
          </c:val>
        </c:ser>
        <c:dLbls>
          <c:showLegendKey val="0"/>
          <c:showVal val="0"/>
          <c:showCatName val="0"/>
          <c:showSerName val="0"/>
          <c:showPercent val="0"/>
          <c:showBubbleSize val="0"/>
        </c:dLbls>
        <c:gapWidth val="150"/>
        <c:axId val="134540288"/>
        <c:axId val="134677248"/>
      </c:barChart>
      <c:catAx>
        <c:axId val="134540288"/>
        <c:scaling>
          <c:orientation val="minMax"/>
        </c:scaling>
        <c:delete val="0"/>
        <c:axPos val="b"/>
        <c:numFmt formatCode="General" sourceLinked="0"/>
        <c:majorTickMark val="out"/>
        <c:minorTickMark val="none"/>
        <c:tickLblPos val="nextTo"/>
        <c:txPr>
          <a:bodyPr/>
          <a:lstStyle/>
          <a:p>
            <a:pPr>
              <a:defRPr sz="1000"/>
            </a:pPr>
            <a:endParaRPr lang="lt-LT"/>
          </a:p>
        </c:txPr>
        <c:crossAx val="134677248"/>
        <c:crosses val="autoZero"/>
        <c:auto val="1"/>
        <c:lblAlgn val="ctr"/>
        <c:lblOffset val="100"/>
        <c:noMultiLvlLbl val="0"/>
      </c:catAx>
      <c:valAx>
        <c:axId val="134677248"/>
        <c:scaling>
          <c:orientation val="minMax"/>
        </c:scaling>
        <c:delete val="1"/>
        <c:axPos val="l"/>
        <c:numFmt formatCode="0%" sourceLinked="1"/>
        <c:majorTickMark val="out"/>
        <c:minorTickMark val="none"/>
        <c:tickLblPos val="nextTo"/>
        <c:crossAx val="134540288"/>
        <c:crosses val="autoZero"/>
        <c:crossBetween val="between"/>
      </c:valAx>
    </c:plotArea>
    <c:plotVisOnly val="1"/>
    <c:dispBlanksAs val="gap"/>
    <c:showDLblsOverMax val="0"/>
  </c:chart>
  <c:txPr>
    <a:bodyPr/>
    <a:lstStyle/>
    <a:p>
      <a:pPr>
        <a:defRPr sz="1800"/>
      </a:pPr>
      <a:endParaRPr lang="lt-LT"/>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20"/>
    </mc:Choice>
    <mc:Fallback>
      <c:style val="20"/>
    </mc:Fallback>
  </mc:AlternateContent>
  <c:chart>
    <c:title>
      <c:tx>
        <c:rich>
          <a:bodyPr/>
          <a:lstStyle/>
          <a:p>
            <a:pPr>
              <a:defRPr/>
            </a:pPr>
            <a:r>
              <a:rPr lang="en-US"/>
              <a:t>Pirkini</a:t>
            </a:r>
            <a:r>
              <a:rPr lang="lt-LT"/>
              <a:t>ų krepšeliai, 2019 m.</a:t>
            </a:r>
          </a:p>
        </c:rich>
      </c:tx>
      <c:layout/>
      <c:overlay val="0"/>
    </c:title>
    <c:autoTitleDeleted val="0"/>
    <c:plotArea>
      <c:layout/>
      <c:barChart>
        <c:barDir val="col"/>
        <c:grouping val="clustered"/>
        <c:varyColors val="0"/>
        <c:ser>
          <c:idx val="0"/>
          <c:order val="0"/>
          <c:tx>
            <c:strRef>
              <c:f>Sheet1!$B$1</c:f>
              <c:strCache>
                <c:ptCount val="1"/>
                <c:pt idx="0">
                  <c:v>Iki 21 eurų</c:v>
                </c:pt>
              </c:strCache>
            </c:strRef>
          </c:tx>
          <c:invertIfNegative val="0"/>
          <c:cat>
            <c:numRef>
              <c:f>Sheet1!$A$2</c:f>
              <c:numCache>
                <c:formatCode>General</c:formatCode>
                <c:ptCount val="1"/>
              </c:numCache>
            </c:numRef>
          </c:cat>
          <c:val>
            <c:numRef>
              <c:f>Sheet1!$B$2</c:f>
              <c:numCache>
                <c:formatCode>0.0%</c:formatCode>
                <c:ptCount val="1"/>
                <c:pt idx="0">
                  <c:v>0.45901639344262296</c:v>
                </c:pt>
              </c:numCache>
            </c:numRef>
          </c:val>
        </c:ser>
        <c:ser>
          <c:idx val="1"/>
          <c:order val="1"/>
          <c:tx>
            <c:strRef>
              <c:f>Sheet1!$C$1</c:f>
              <c:strCache>
                <c:ptCount val="1"/>
                <c:pt idx="0">
                  <c:v>22 – 44 eurai</c:v>
                </c:pt>
              </c:strCache>
            </c:strRef>
          </c:tx>
          <c:invertIfNegative val="0"/>
          <c:cat>
            <c:numRef>
              <c:f>Sheet1!$A$2</c:f>
              <c:numCache>
                <c:formatCode>General</c:formatCode>
                <c:ptCount val="1"/>
              </c:numCache>
            </c:numRef>
          </c:cat>
          <c:val>
            <c:numRef>
              <c:f>Sheet1!$C$2</c:f>
              <c:numCache>
                <c:formatCode>0.0%</c:formatCode>
                <c:ptCount val="1"/>
                <c:pt idx="0">
                  <c:v>0.23497267759562843</c:v>
                </c:pt>
              </c:numCache>
            </c:numRef>
          </c:val>
        </c:ser>
        <c:ser>
          <c:idx val="2"/>
          <c:order val="2"/>
          <c:tx>
            <c:strRef>
              <c:f>Sheet1!$D$1</c:f>
              <c:strCache>
                <c:ptCount val="1"/>
                <c:pt idx="0">
                  <c:v>45 – 149 eurai</c:v>
                </c:pt>
              </c:strCache>
            </c:strRef>
          </c:tx>
          <c:invertIfNegative val="0"/>
          <c:cat>
            <c:numRef>
              <c:f>Sheet1!$A$2</c:f>
              <c:numCache>
                <c:formatCode>General</c:formatCode>
                <c:ptCount val="1"/>
              </c:numCache>
            </c:numRef>
          </c:cat>
          <c:val>
            <c:numRef>
              <c:f>Sheet1!$D$2</c:f>
              <c:numCache>
                <c:formatCode>0.0%</c:formatCode>
                <c:ptCount val="1"/>
                <c:pt idx="0">
                  <c:v>0.20218579234972678</c:v>
                </c:pt>
              </c:numCache>
            </c:numRef>
          </c:val>
        </c:ser>
        <c:ser>
          <c:idx val="3"/>
          <c:order val="3"/>
          <c:tx>
            <c:strRef>
              <c:f>Sheet1!$E$1</c:f>
              <c:strCache>
                <c:ptCount val="1"/>
                <c:pt idx="0">
                  <c:v>150 – 499 eurai</c:v>
                </c:pt>
              </c:strCache>
            </c:strRef>
          </c:tx>
          <c:invertIfNegative val="0"/>
          <c:cat>
            <c:numRef>
              <c:f>Sheet1!$A$2</c:f>
              <c:numCache>
                <c:formatCode>General</c:formatCode>
                <c:ptCount val="1"/>
              </c:numCache>
            </c:numRef>
          </c:cat>
          <c:val>
            <c:numRef>
              <c:f>Sheet1!$E$2</c:f>
              <c:numCache>
                <c:formatCode>0.0%</c:formatCode>
                <c:ptCount val="1"/>
                <c:pt idx="0">
                  <c:v>8.1967213114754092E-2</c:v>
                </c:pt>
              </c:numCache>
            </c:numRef>
          </c:val>
        </c:ser>
        <c:ser>
          <c:idx val="4"/>
          <c:order val="4"/>
          <c:tx>
            <c:strRef>
              <c:f>Sheet1!$F$1</c:f>
              <c:strCache>
                <c:ptCount val="1"/>
                <c:pt idx="0">
                  <c:v>499 – 999 eurai</c:v>
                </c:pt>
              </c:strCache>
            </c:strRef>
          </c:tx>
          <c:invertIfNegative val="0"/>
          <c:cat>
            <c:numRef>
              <c:f>Sheet1!$A$2</c:f>
              <c:numCache>
                <c:formatCode>General</c:formatCode>
                <c:ptCount val="1"/>
              </c:numCache>
            </c:numRef>
          </c:cat>
          <c:val>
            <c:numRef>
              <c:f>Sheet1!$F$2</c:f>
              <c:numCache>
                <c:formatCode>0.0%</c:formatCode>
                <c:ptCount val="1"/>
                <c:pt idx="0">
                  <c:v>1.092896174863388E-2</c:v>
                </c:pt>
              </c:numCache>
            </c:numRef>
          </c:val>
        </c:ser>
        <c:ser>
          <c:idx val="5"/>
          <c:order val="5"/>
          <c:tx>
            <c:strRef>
              <c:f>Sheet1!$G$1</c:f>
              <c:strCache>
                <c:ptCount val="1"/>
                <c:pt idx="0">
                  <c:v>1000 eurai ir daugiau</c:v>
                </c:pt>
              </c:strCache>
            </c:strRef>
          </c:tx>
          <c:invertIfNegative val="0"/>
          <c:cat>
            <c:numRef>
              <c:f>Sheet1!$A$2</c:f>
              <c:numCache>
                <c:formatCode>General</c:formatCode>
                <c:ptCount val="1"/>
              </c:numCache>
            </c:numRef>
          </c:cat>
          <c:val>
            <c:numRef>
              <c:f>Sheet1!$G$2</c:f>
              <c:numCache>
                <c:formatCode>0.0%</c:formatCode>
                <c:ptCount val="1"/>
                <c:pt idx="0">
                  <c:v>5.4644808743169399E-3</c:v>
                </c:pt>
              </c:numCache>
            </c:numRef>
          </c:val>
        </c:ser>
        <c:ser>
          <c:idx val="6"/>
          <c:order val="6"/>
          <c:tx>
            <c:strRef>
              <c:f>Sheet1!$H$1</c:f>
              <c:strCache>
                <c:ptCount val="1"/>
                <c:pt idx="0">
                  <c:v>Nežino/ neatsakė</c:v>
                </c:pt>
              </c:strCache>
            </c:strRef>
          </c:tx>
          <c:invertIfNegative val="0"/>
          <c:cat>
            <c:numRef>
              <c:f>Sheet1!$A$2</c:f>
              <c:numCache>
                <c:formatCode>General</c:formatCode>
                <c:ptCount val="1"/>
              </c:numCache>
            </c:numRef>
          </c:cat>
          <c:val>
            <c:numRef>
              <c:f>Sheet1!$H$2</c:f>
              <c:numCache>
                <c:formatCode>0.0%</c:formatCode>
                <c:ptCount val="1"/>
                <c:pt idx="0">
                  <c:v>5.4644808743169399E-3</c:v>
                </c:pt>
              </c:numCache>
            </c:numRef>
          </c:val>
        </c:ser>
        <c:dLbls>
          <c:showLegendKey val="0"/>
          <c:showVal val="1"/>
          <c:showCatName val="0"/>
          <c:showSerName val="0"/>
          <c:showPercent val="0"/>
          <c:showBubbleSize val="0"/>
        </c:dLbls>
        <c:gapWidth val="150"/>
        <c:overlap val="-25"/>
        <c:axId val="181026176"/>
        <c:axId val="181040256"/>
      </c:barChart>
      <c:catAx>
        <c:axId val="181026176"/>
        <c:scaling>
          <c:orientation val="minMax"/>
        </c:scaling>
        <c:delete val="0"/>
        <c:axPos val="b"/>
        <c:numFmt formatCode="General" sourceLinked="1"/>
        <c:majorTickMark val="none"/>
        <c:minorTickMark val="none"/>
        <c:tickLblPos val="nextTo"/>
        <c:crossAx val="181040256"/>
        <c:crosses val="autoZero"/>
        <c:auto val="1"/>
        <c:lblAlgn val="ctr"/>
        <c:lblOffset val="100"/>
        <c:noMultiLvlLbl val="0"/>
      </c:catAx>
      <c:valAx>
        <c:axId val="181040256"/>
        <c:scaling>
          <c:orientation val="minMax"/>
        </c:scaling>
        <c:delete val="1"/>
        <c:axPos val="l"/>
        <c:numFmt formatCode="0.0%" sourceLinked="1"/>
        <c:majorTickMark val="none"/>
        <c:minorTickMark val="none"/>
        <c:tickLblPos val="nextTo"/>
        <c:crossAx val="181026176"/>
        <c:crosses val="autoZero"/>
        <c:crossBetween val="between"/>
      </c:valAx>
    </c:plotArea>
    <c:legend>
      <c:legendPos val="b"/>
      <c:layout/>
      <c:overlay val="0"/>
    </c:legend>
    <c:plotVisOnly val="1"/>
    <c:dispBlanksAs val="gap"/>
    <c:showDLblsOverMax val="0"/>
  </c:chart>
  <c:txPr>
    <a:bodyPr/>
    <a:lstStyle/>
    <a:p>
      <a:pPr>
        <a:defRPr sz="1800"/>
      </a:pPr>
      <a:endParaRPr lang="lt-LT"/>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20"/>
    </mc:Choice>
    <mc:Fallback>
      <c:style val="20"/>
    </mc:Fallback>
  </mc:AlternateContent>
  <c:chart>
    <c:autoTitleDeleted val="1"/>
    <c:plotArea>
      <c:layout>
        <c:manualLayout>
          <c:layoutTarget val="inner"/>
          <c:xMode val="edge"/>
          <c:yMode val="edge"/>
          <c:x val="6.0240024344782993E-3"/>
          <c:y val="0.51422376580718354"/>
          <c:w val="0.97076030636898492"/>
          <c:h val="0.34704150725282257"/>
        </c:manualLayout>
      </c:layout>
      <c:barChart>
        <c:barDir val="col"/>
        <c:grouping val="clustered"/>
        <c:varyColors val="0"/>
        <c:ser>
          <c:idx val="0"/>
          <c:order val="0"/>
          <c:tx>
            <c:strRef>
              <c:f>Sheet1!$B$1</c:f>
              <c:strCache>
                <c:ptCount val="1"/>
                <c:pt idx="0">
                  <c:v>2019 m.</c:v>
                </c:pt>
              </c:strCache>
            </c:strRef>
          </c:tx>
          <c:invertIfNegative val="0"/>
          <c:dPt>
            <c:idx val="15"/>
            <c:invertIfNegative val="0"/>
            <c:bubble3D val="0"/>
          </c:dPt>
          <c:dLbls>
            <c:dLbl>
              <c:idx val="0"/>
              <c:layout>
                <c:manualLayout>
                  <c:x val="2.2197558268590455E-3"/>
                  <c:y val="-3.6634117118141156E-3"/>
                </c:manualLayout>
              </c:layout>
              <c:dLblPos val="outEnd"/>
              <c:showLegendKey val="0"/>
              <c:showVal val="1"/>
              <c:showCatName val="0"/>
              <c:showSerName val="0"/>
              <c:showPercent val="0"/>
              <c:showBubbleSize val="0"/>
            </c:dLbl>
            <c:txPr>
              <a:bodyPr/>
              <a:lstStyle/>
              <a:p>
                <a:pPr>
                  <a:defRPr sz="1000"/>
                </a:pPr>
                <a:endParaRPr lang="lt-LT"/>
              </a:p>
            </c:txPr>
            <c:dLblPos val="inEnd"/>
            <c:showLegendKey val="0"/>
            <c:showVal val="1"/>
            <c:showCatName val="0"/>
            <c:showSerName val="0"/>
            <c:showPercent val="0"/>
            <c:showBubbleSize val="0"/>
            <c:showLeaderLines val="0"/>
          </c:dLbls>
          <c:cat>
            <c:strRef>
              <c:f>Sheet1!$A$2:$A$17</c:f>
              <c:strCache>
                <c:ptCount val="16"/>
                <c:pt idx="0">
                  <c:v>Drabužiai ir avalynė</c:v>
                </c:pt>
                <c:pt idx="1">
                  <c:v>Kompiuteriai, jų dalys, mobilūs telefonai, skaitmeniniai fotoaparatai</c:v>
                </c:pt>
                <c:pt idx="2">
                  <c:v>Kosmetika ir maisto papildai</c:v>
                </c:pt>
                <c:pt idx="3">
                  <c:v>Žaislai ir kitos prekės vaikams</c:v>
                </c:pt>
                <c:pt idx="4">
                  <c:v>Žvejybos reikmenys</c:v>
                </c:pt>
                <c:pt idx="5">
                  <c:v>Baldai, namų interjero prekės</c:v>
                </c:pt>
                <c:pt idx="6">
                  <c:v>Automobiliai ir jų dalys</c:v>
                </c:pt>
                <c:pt idx="7">
                  <c:v>Vaizdo kameros</c:v>
                </c:pt>
                <c:pt idx="8">
                  <c:v>Televizoriai ir monitoriai</c:v>
                </c:pt>
                <c:pt idx="9">
                  <c:v>Knygos</c:v>
                </c:pt>
                <c:pt idx="10">
                  <c:v>Muzikos įrašai</c:v>
                </c:pt>
                <c:pt idx="11">
                  <c:v>Namų apyvokos daiktai</c:v>
                </c:pt>
                <c:pt idx="12">
                  <c:v>Kanceliarija</c:v>
                </c:pt>
                <c:pt idx="13">
                  <c:v>Vaizdinė programinė įranga</c:v>
                </c:pt>
                <c:pt idx="14">
                  <c:v>Aksesuarai </c:v>
                </c:pt>
                <c:pt idx="15">
                  <c:v>Lagaminai ir rankinės</c:v>
                </c:pt>
              </c:strCache>
            </c:strRef>
          </c:cat>
          <c:val>
            <c:numRef>
              <c:f>Sheet1!$B$2:$B$17</c:f>
              <c:numCache>
                <c:formatCode>0%</c:formatCode>
                <c:ptCount val="16"/>
                <c:pt idx="0">
                  <c:v>0.35263581706033487</c:v>
                </c:pt>
                <c:pt idx="1">
                  <c:v>0.26008530335793573</c:v>
                </c:pt>
                <c:pt idx="2">
                  <c:v>8.3671700259911622E-2</c:v>
                </c:pt>
                <c:pt idx="3">
                  <c:v>6.7213285225815433E-2</c:v>
                </c:pt>
                <c:pt idx="4">
                  <c:v>5.4606642292826073E-2</c:v>
                </c:pt>
                <c:pt idx="5">
                  <c:v>5.0374003479303125E-2</c:v>
                </c:pt>
                <c:pt idx="6">
                  <c:v>4.8746293990310968E-2</c:v>
                </c:pt>
                <c:pt idx="7">
                  <c:v>3.1615516131858916E-2</c:v>
                </c:pt>
                <c:pt idx="8">
                  <c:v>2.2007393781315492E-2</c:v>
                </c:pt>
                <c:pt idx="9">
                  <c:v>1.3624728657062945E-2</c:v>
                </c:pt>
                <c:pt idx="10">
                  <c:v>7.3885922595527996E-3</c:v>
                </c:pt>
                <c:pt idx="11">
                  <c:v>2.1555021855298212E-3</c:v>
                </c:pt>
                <c:pt idx="12">
                  <c:v>2.1487558590524789E-3</c:v>
                </c:pt>
                <c:pt idx="13">
                  <c:v>1.4819313871070835E-3</c:v>
                </c:pt>
                <c:pt idx="14">
                  <c:v>1.2316696089850838E-3</c:v>
                </c:pt>
                <c:pt idx="15">
                  <c:v>1.0128644630977132E-3</c:v>
                </c:pt>
              </c:numCache>
            </c:numRef>
          </c:val>
        </c:ser>
        <c:ser>
          <c:idx val="1"/>
          <c:order val="1"/>
          <c:tx>
            <c:strRef>
              <c:f>Sheet1!$C$1</c:f>
              <c:strCache>
                <c:ptCount val="1"/>
                <c:pt idx="0">
                  <c:v>2020 m.</c:v>
                </c:pt>
              </c:strCache>
            </c:strRef>
          </c:tx>
          <c:invertIfNegative val="0"/>
          <c:dLbls>
            <c:dLbl>
              <c:idx val="7"/>
              <c:layout>
                <c:manualLayout>
                  <c:x val="1.1098779134295228E-3"/>
                  <c:y val="2.764975955232064E-2"/>
                </c:manualLayout>
              </c:layout>
              <c:dLblPos val="outEnd"/>
              <c:showLegendKey val="0"/>
              <c:showVal val="1"/>
              <c:showCatName val="0"/>
              <c:showSerName val="0"/>
              <c:showPercent val="0"/>
              <c:showBubbleSize val="0"/>
            </c:dLbl>
            <c:txPr>
              <a:bodyPr/>
              <a:lstStyle/>
              <a:p>
                <a:pPr>
                  <a:defRPr sz="1000"/>
                </a:pPr>
                <a:endParaRPr lang="lt-LT"/>
              </a:p>
            </c:txPr>
            <c:dLblPos val="outEnd"/>
            <c:showLegendKey val="0"/>
            <c:showVal val="1"/>
            <c:showCatName val="0"/>
            <c:showSerName val="0"/>
            <c:showPercent val="0"/>
            <c:showBubbleSize val="0"/>
            <c:showLeaderLines val="0"/>
          </c:dLbls>
          <c:cat>
            <c:strRef>
              <c:f>Sheet1!$A$2:$A$17</c:f>
              <c:strCache>
                <c:ptCount val="16"/>
                <c:pt idx="0">
                  <c:v>Drabužiai ir avalynė</c:v>
                </c:pt>
                <c:pt idx="1">
                  <c:v>Kompiuteriai, jų dalys, mobilūs telefonai, skaitmeniniai fotoaparatai</c:v>
                </c:pt>
                <c:pt idx="2">
                  <c:v>Kosmetika ir maisto papildai</c:v>
                </c:pt>
                <c:pt idx="3">
                  <c:v>Žaislai ir kitos prekės vaikams</c:v>
                </c:pt>
                <c:pt idx="4">
                  <c:v>Žvejybos reikmenys</c:v>
                </c:pt>
                <c:pt idx="5">
                  <c:v>Baldai, namų interjero prekės</c:v>
                </c:pt>
                <c:pt idx="6">
                  <c:v>Automobiliai ir jų dalys</c:v>
                </c:pt>
                <c:pt idx="7">
                  <c:v>Vaizdo kameros</c:v>
                </c:pt>
                <c:pt idx="8">
                  <c:v>Televizoriai ir monitoriai</c:v>
                </c:pt>
                <c:pt idx="9">
                  <c:v>Knygos</c:v>
                </c:pt>
                <c:pt idx="10">
                  <c:v>Muzikos įrašai</c:v>
                </c:pt>
                <c:pt idx="11">
                  <c:v>Namų apyvokos daiktai</c:v>
                </c:pt>
                <c:pt idx="12">
                  <c:v>Kanceliarija</c:v>
                </c:pt>
                <c:pt idx="13">
                  <c:v>Vaizdinė programinė įranga</c:v>
                </c:pt>
                <c:pt idx="14">
                  <c:v>Aksesuarai </c:v>
                </c:pt>
                <c:pt idx="15">
                  <c:v>Lagaminai ir rankinės</c:v>
                </c:pt>
              </c:strCache>
            </c:strRef>
          </c:cat>
          <c:val>
            <c:numRef>
              <c:f>Sheet1!$C$2:$C$17</c:f>
              <c:numCache>
                <c:formatCode>0%</c:formatCode>
                <c:ptCount val="16"/>
                <c:pt idx="0">
                  <c:v>0.2688128399493947</c:v>
                </c:pt>
                <c:pt idx="1">
                  <c:v>0.26742311177544453</c:v>
                </c:pt>
                <c:pt idx="2">
                  <c:v>0.11400344155791022</c:v>
                </c:pt>
                <c:pt idx="3">
                  <c:v>8.6216753441041391E-2</c:v>
                </c:pt>
                <c:pt idx="4">
                  <c:v>6.6519295597234074E-2</c:v>
                </c:pt>
                <c:pt idx="5">
                  <c:v>5.2560655897926988E-2</c:v>
                </c:pt>
                <c:pt idx="6">
                  <c:v>5.9565667556363958E-2</c:v>
                </c:pt>
                <c:pt idx="7">
                  <c:v>2.650240962357947E-2</c:v>
                </c:pt>
                <c:pt idx="8">
                  <c:v>2.8229628073511055E-2</c:v>
                </c:pt>
                <c:pt idx="9">
                  <c:v>1.4009124266254603E-2</c:v>
                </c:pt>
                <c:pt idx="10">
                  <c:v>9.4775970997112071E-3</c:v>
                </c:pt>
                <c:pt idx="11">
                  <c:v>1.6431304932086924E-3</c:v>
                </c:pt>
                <c:pt idx="12">
                  <c:v>1.1727121929238267E-3</c:v>
                </c:pt>
                <c:pt idx="13">
                  <c:v>1.6363329586183176E-3</c:v>
                </c:pt>
                <c:pt idx="14">
                  <c:v>1.0511899947088016E-3</c:v>
                </c:pt>
                <c:pt idx="15">
                  <c:v>1.1761095221682954E-3</c:v>
                </c:pt>
              </c:numCache>
            </c:numRef>
          </c:val>
        </c:ser>
        <c:dLbls>
          <c:showLegendKey val="0"/>
          <c:showVal val="0"/>
          <c:showCatName val="0"/>
          <c:showSerName val="0"/>
          <c:showPercent val="0"/>
          <c:showBubbleSize val="0"/>
        </c:dLbls>
        <c:gapWidth val="150"/>
        <c:axId val="181114368"/>
        <c:axId val="181115904"/>
      </c:barChart>
      <c:catAx>
        <c:axId val="181114368"/>
        <c:scaling>
          <c:orientation val="minMax"/>
        </c:scaling>
        <c:delete val="0"/>
        <c:axPos val="b"/>
        <c:numFmt formatCode="General" sourceLinked="0"/>
        <c:majorTickMark val="out"/>
        <c:minorTickMark val="none"/>
        <c:tickLblPos val="high"/>
        <c:txPr>
          <a:bodyPr/>
          <a:lstStyle/>
          <a:p>
            <a:pPr>
              <a:defRPr sz="900"/>
            </a:pPr>
            <a:endParaRPr lang="lt-LT"/>
          </a:p>
        </c:txPr>
        <c:crossAx val="181115904"/>
        <c:crosses val="autoZero"/>
        <c:auto val="1"/>
        <c:lblAlgn val="ctr"/>
        <c:lblOffset val="100"/>
        <c:noMultiLvlLbl val="0"/>
      </c:catAx>
      <c:valAx>
        <c:axId val="181115904"/>
        <c:scaling>
          <c:orientation val="minMax"/>
        </c:scaling>
        <c:delete val="1"/>
        <c:axPos val="l"/>
        <c:numFmt formatCode="0%" sourceLinked="1"/>
        <c:majorTickMark val="out"/>
        <c:minorTickMark val="none"/>
        <c:tickLblPos val="nextTo"/>
        <c:crossAx val="181114368"/>
        <c:crosses val="autoZero"/>
        <c:crossBetween val="between"/>
      </c:valAx>
    </c:plotArea>
    <c:plotVisOnly val="1"/>
    <c:dispBlanksAs val="gap"/>
    <c:showDLblsOverMax val="0"/>
  </c:chart>
  <c:txPr>
    <a:bodyPr/>
    <a:lstStyle/>
    <a:p>
      <a:pPr>
        <a:defRPr sz="1800"/>
      </a:pPr>
      <a:endParaRPr lang="lt-LT"/>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20"/>
    </mc:Choice>
    <mc:Fallback>
      <c:style val="20"/>
    </mc:Fallback>
  </mc:AlternateContent>
  <c:chart>
    <c:autoTitleDeleted val="1"/>
    <c:plotArea>
      <c:layout>
        <c:manualLayout>
          <c:layoutTarget val="inner"/>
          <c:xMode val="edge"/>
          <c:yMode val="edge"/>
          <c:x val="6.0240024344782993E-3"/>
          <c:y val="2.4439752741100312E-2"/>
          <c:w val="0.99000351858191638"/>
          <c:h val="0.96774265677193183"/>
        </c:manualLayout>
      </c:layout>
      <c:barChart>
        <c:barDir val="col"/>
        <c:grouping val="clustered"/>
        <c:varyColors val="0"/>
        <c:ser>
          <c:idx val="0"/>
          <c:order val="0"/>
          <c:tx>
            <c:strRef>
              <c:f>Sheet1!$B$1</c:f>
              <c:strCache>
                <c:ptCount val="1"/>
                <c:pt idx="0">
                  <c:v>2019 m.</c:v>
                </c:pt>
              </c:strCache>
            </c:strRef>
          </c:tx>
          <c:invertIfNegative val="0"/>
          <c:dPt>
            <c:idx val="15"/>
            <c:invertIfNegative val="0"/>
            <c:bubble3D val="0"/>
          </c:dPt>
          <c:dLbls>
            <c:dLblPos val="inEnd"/>
            <c:showLegendKey val="0"/>
            <c:showVal val="1"/>
            <c:showCatName val="0"/>
            <c:showSerName val="0"/>
            <c:showPercent val="0"/>
            <c:showBubbleSize val="0"/>
            <c:showLeaderLines val="0"/>
          </c:dLbls>
          <c:cat>
            <c:strRef>
              <c:f>Sheet1!$A$2:$A$17</c:f>
              <c:strCache>
                <c:ptCount val="16"/>
                <c:pt idx="0">
                  <c:v>Drabužiai ir avalynė</c:v>
                </c:pt>
                <c:pt idx="1">
                  <c:v>Kompiuteriai, jų dalys, mobilūs telefonai, skaitmeniniai fotoaparatai</c:v>
                </c:pt>
                <c:pt idx="2">
                  <c:v>Kosmetika ir maisto papildai</c:v>
                </c:pt>
                <c:pt idx="3">
                  <c:v>Žaislai ir kitos prekės vaikams</c:v>
                </c:pt>
                <c:pt idx="4">
                  <c:v>Žvejybos reikmenys</c:v>
                </c:pt>
                <c:pt idx="5">
                  <c:v>Baldai, namų interjero prekės</c:v>
                </c:pt>
                <c:pt idx="6">
                  <c:v>Automobiliai ir jų dalys</c:v>
                </c:pt>
                <c:pt idx="7">
                  <c:v>Vaizdo kameros</c:v>
                </c:pt>
                <c:pt idx="8">
                  <c:v>Televizoriai ir monitoriai</c:v>
                </c:pt>
                <c:pt idx="9">
                  <c:v>Knygos</c:v>
                </c:pt>
                <c:pt idx="10">
                  <c:v>Muzikos įrašai</c:v>
                </c:pt>
                <c:pt idx="11">
                  <c:v>Namų apyvokos daiktai</c:v>
                </c:pt>
                <c:pt idx="12">
                  <c:v>Kanceliarija</c:v>
                </c:pt>
                <c:pt idx="13">
                  <c:v>Vaizdinė programinė įranga</c:v>
                </c:pt>
                <c:pt idx="14">
                  <c:v>Aksesuarai </c:v>
                </c:pt>
                <c:pt idx="15">
                  <c:v>Lagaminai ir rankinės</c:v>
                </c:pt>
              </c:strCache>
            </c:strRef>
          </c:cat>
          <c:val>
            <c:numRef>
              <c:f>Sheet1!$B$2:$B$17</c:f>
              <c:numCache>
                <c:formatCode>0.0</c:formatCode>
                <c:ptCount val="16"/>
                <c:pt idx="0">
                  <c:v>50.229210912451613</c:v>
                </c:pt>
                <c:pt idx="1">
                  <c:v>37.046377383042532</c:v>
                </c:pt>
                <c:pt idx="2">
                  <c:v>11.918141256307647</c:v>
                </c:pt>
                <c:pt idx="3">
                  <c:v>9.5738155808166709</c:v>
                </c:pt>
                <c:pt idx="4">
                  <c:v>7.7781337579723742</c:v>
                </c:pt>
                <c:pt idx="5">
                  <c:v>7.1752395044816755</c:v>
                </c:pt>
                <c:pt idx="6">
                  <c:v>6.9433896489895508</c:v>
                </c:pt>
                <c:pt idx="7">
                  <c:v>4.5032930606179811</c:v>
                </c:pt>
                <c:pt idx="8">
                  <c:v>3.1347185124020998</c:v>
                </c:pt>
                <c:pt idx="9">
                  <c:v>1.9406972752953413</c:v>
                </c:pt>
                <c:pt idx="10">
                  <c:v>1.0524261603513945</c:v>
                </c:pt>
                <c:pt idx="11">
                  <c:v>0.30702829565580764</c:v>
                </c:pt>
                <c:pt idx="12">
                  <c:v>0.30606735340569952</c:v>
                </c:pt>
                <c:pt idx="13">
                  <c:v>0.21108531975368761</c:v>
                </c:pt>
                <c:pt idx="14">
                  <c:v>0.17543819876238931</c:v>
                </c:pt>
                <c:pt idx="15">
                  <c:v>0.14427173951521063</c:v>
                </c:pt>
              </c:numCache>
            </c:numRef>
          </c:val>
        </c:ser>
        <c:ser>
          <c:idx val="1"/>
          <c:order val="1"/>
          <c:tx>
            <c:strRef>
              <c:f>Sheet1!$C$1</c:f>
              <c:strCache>
                <c:ptCount val="1"/>
                <c:pt idx="0">
                  <c:v>2020 m.</c:v>
                </c:pt>
              </c:strCache>
            </c:strRef>
          </c:tx>
          <c:invertIfNegative val="0"/>
          <c:dLbls>
            <c:dLblPos val="outEnd"/>
            <c:showLegendKey val="0"/>
            <c:showVal val="1"/>
            <c:showCatName val="0"/>
            <c:showSerName val="0"/>
            <c:showPercent val="0"/>
            <c:showBubbleSize val="0"/>
            <c:showLeaderLines val="0"/>
          </c:dLbls>
          <c:cat>
            <c:strRef>
              <c:f>Sheet1!$A$2:$A$17</c:f>
              <c:strCache>
                <c:ptCount val="16"/>
                <c:pt idx="0">
                  <c:v>Drabužiai ir avalynė</c:v>
                </c:pt>
                <c:pt idx="1">
                  <c:v>Kompiuteriai, jų dalys, mobilūs telefonai, skaitmeniniai fotoaparatai</c:v>
                </c:pt>
                <c:pt idx="2">
                  <c:v>Kosmetika ir maisto papildai</c:v>
                </c:pt>
                <c:pt idx="3">
                  <c:v>Žaislai ir kitos prekės vaikams</c:v>
                </c:pt>
                <c:pt idx="4">
                  <c:v>Žvejybos reikmenys</c:v>
                </c:pt>
                <c:pt idx="5">
                  <c:v>Baldai, namų interjero prekės</c:v>
                </c:pt>
                <c:pt idx="6">
                  <c:v>Automobiliai ir jų dalys</c:v>
                </c:pt>
                <c:pt idx="7">
                  <c:v>Vaizdo kameros</c:v>
                </c:pt>
                <c:pt idx="8">
                  <c:v>Televizoriai ir monitoriai</c:v>
                </c:pt>
                <c:pt idx="9">
                  <c:v>Knygos</c:v>
                </c:pt>
                <c:pt idx="10">
                  <c:v>Muzikos įrašai</c:v>
                </c:pt>
                <c:pt idx="11">
                  <c:v>Namų apyvokos daiktai</c:v>
                </c:pt>
                <c:pt idx="12">
                  <c:v>Kanceliarija</c:v>
                </c:pt>
                <c:pt idx="13">
                  <c:v>Vaizdinė programinė įranga</c:v>
                </c:pt>
                <c:pt idx="14">
                  <c:v>Aksesuarai </c:v>
                </c:pt>
                <c:pt idx="15">
                  <c:v>Lagaminai ir rankinės</c:v>
                </c:pt>
              </c:strCache>
            </c:strRef>
          </c:cat>
          <c:val>
            <c:numRef>
              <c:f>Sheet1!$C$2:$C$17</c:f>
              <c:numCache>
                <c:formatCode>0.0</c:formatCode>
                <c:ptCount val="16"/>
                <c:pt idx="0">
                  <c:v>60.475969938591746</c:v>
                </c:pt>
                <c:pt idx="1">
                  <c:v>60.16331687006106</c:v>
                </c:pt>
                <c:pt idx="2">
                  <c:v>25.647839983574055</c:v>
                </c:pt>
                <c:pt idx="3">
                  <c:v>19.396550366734576</c:v>
                </c:pt>
                <c:pt idx="4">
                  <c:v>14.965129350338849</c:v>
                </c:pt>
                <c:pt idx="5">
                  <c:v>11.8247947033858</c:v>
                </c:pt>
                <c:pt idx="6">
                  <c:v>13.400742022549833</c:v>
                </c:pt>
                <c:pt idx="7">
                  <c:v>5.9623600122582072</c:v>
                </c:pt>
                <c:pt idx="8">
                  <c:v>6.3509397061266535</c:v>
                </c:pt>
                <c:pt idx="9">
                  <c:v>3.1516923750796346</c:v>
                </c:pt>
                <c:pt idx="10">
                  <c:v>2.132215400871925</c:v>
                </c:pt>
                <c:pt idx="11">
                  <c:v>0.36966206796959239</c:v>
                </c:pt>
                <c:pt idx="12">
                  <c:v>0.26383005863571302</c:v>
                </c:pt>
                <c:pt idx="13">
                  <c:v>0.36813279765043116</c:v>
                </c:pt>
                <c:pt idx="14">
                  <c:v>0.2364906919317008</c:v>
                </c:pt>
                <c:pt idx="15">
                  <c:v>0.26459437027089633</c:v>
                </c:pt>
              </c:numCache>
            </c:numRef>
          </c:val>
        </c:ser>
        <c:dLbls>
          <c:showLegendKey val="0"/>
          <c:showVal val="0"/>
          <c:showCatName val="0"/>
          <c:showSerName val="0"/>
          <c:showPercent val="0"/>
          <c:showBubbleSize val="0"/>
        </c:dLbls>
        <c:gapWidth val="150"/>
        <c:axId val="181166080"/>
        <c:axId val="181167616"/>
      </c:barChart>
      <c:catAx>
        <c:axId val="181166080"/>
        <c:scaling>
          <c:orientation val="minMax"/>
        </c:scaling>
        <c:delete val="1"/>
        <c:axPos val="b"/>
        <c:numFmt formatCode="General" sourceLinked="0"/>
        <c:majorTickMark val="out"/>
        <c:minorTickMark val="none"/>
        <c:tickLblPos val="nextTo"/>
        <c:crossAx val="181167616"/>
        <c:crosses val="autoZero"/>
        <c:auto val="1"/>
        <c:lblAlgn val="ctr"/>
        <c:lblOffset val="100"/>
        <c:noMultiLvlLbl val="0"/>
      </c:catAx>
      <c:valAx>
        <c:axId val="181167616"/>
        <c:scaling>
          <c:orientation val="minMax"/>
        </c:scaling>
        <c:delete val="1"/>
        <c:axPos val="l"/>
        <c:numFmt formatCode="0.0" sourceLinked="1"/>
        <c:majorTickMark val="out"/>
        <c:minorTickMark val="none"/>
        <c:tickLblPos val="nextTo"/>
        <c:crossAx val="181166080"/>
        <c:crosses val="autoZero"/>
        <c:crossBetween val="between"/>
      </c:valAx>
    </c:plotArea>
    <c:legend>
      <c:legendPos val="t"/>
      <c:layout>
        <c:manualLayout>
          <c:xMode val="edge"/>
          <c:yMode val="edge"/>
          <c:x val="0.41399930460625711"/>
          <c:y val="0.18823534061703642"/>
          <c:w val="0.16747348800214054"/>
          <c:h val="0.14380537750325831"/>
        </c:manualLayout>
      </c:layout>
      <c:overlay val="0"/>
      <c:txPr>
        <a:bodyPr/>
        <a:lstStyle/>
        <a:p>
          <a:pPr>
            <a:defRPr sz="1400"/>
          </a:pPr>
          <a:endParaRPr lang="lt-LT"/>
        </a:p>
      </c:txPr>
    </c:legend>
    <c:plotVisOnly val="1"/>
    <c:dispBlanksAs val="gap"/>
    <c:showDLblsOverMax val="0"/>
  </c:chart>
  <c:txPr>
    <a:bodyPr/>
    <a:lstStyle/>
    <a:p>
      <a:pPr>
        <a:defRPr sz="1000"/>
      </a:pPr>
      <a:endParaRPr lang="lt-LT"/>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20"/>
    </mc:Choice>
    <mc:Fallback>
      <c:style val="20"/>
    </mc:Fallback>
  </mc:AlternateContent>
  <c:chart>
    <c:autoTitleDeleted val="0"/>
    <c:plotArea>
      <c:layout/>
      <c:barChart>
        <c:barDir val="col"/>
        <c:grouping val="percentStacked"/>
        <c:varyColors val="0"/>
        <c:ser>
          <c:idx val="0"/>
          <c:order val="0"/>
          <c:tx>
            <c:strRef>
              <c:f>Sheet1!$B$1</c:f>
              <c:strCache>
                <c:ptCount val="1"/>
                <c:pt idx="0">
                  <c:v>Siuntinių, išskyrus mažos vertės, dalis</c:v>
                </c:pt>
              </c:strCache>
            </c:strRef>
          </c:tx>
          <c:invertIfNegative val="0"/>
          <c:dLbls>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c:f>
              <c:strCache>
                <c:ptCount val="1"/>
                <c:pt idx="0">
                  <c:v>2019 m.</c:v>
                </c:pt>
              </c:strCache>
            </c:strRef>
          </c:cat>
          <c:val>
            <c:numRef>
              <c:f>Sheet1!$B$2</c:f>
              <c:numCache>
                <c:formatCode>0%</c:formatCode>
                <c:ptCount val="1"/>
                <c:pt idx="0">
                  <c:v>0.47007058322530298</c:v>
                </c:pt>
              </c:numCache>
            </c:numRef>
          </c:val>
        </c:ser>
        <c:ser>
          <c:idx val="1"/>
          <c:order val="1"/>
          <c:tx>
            <c:strRef>
              <c:f>Sheet1!$C$1</c:f>
              <c:strCache>
                <c:ptCount val="1"/>
                <c:pt idx="0">
                  <c:v>Mažos vertės siuntinių dalis</c:v>
                </c:pt>
              </c:strCache>
            </c:strRef>
          </c:tx>
          <c:invertIfNegative val="0"/>
          <c:dLbls>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c:f>
              <c:strCache>
                <c:ptCount val="1"/>
                <c:pt idx="0">
                  <c:v>2019 m.</c:v>
                </c:pt>
              </c:strCache>
            </c:strRef>
          </c:cat>
          <c:val>
            <c:numRef>
              <c:f>Sheet1!$C$2</c:f>
              <c:numCache>
                <c:formatCode>0%</c:formatCode>
                <c:ptCount val="1"/>
                <c:pt idx="0">
                  <c:v>0.52992941677469707</c:v>
                </c:pt>
              </c:numCache>
            </c:numRef>
          </c:val>
        </c:ser>
        <c:dLbls>
          <c:showLegendKey val="0"/>
          <c:showVal val="0"/>
          <c:showCatName val="0"/>
          <c:showSerName val="0"/>
          <c:showPercent val="0"/>
          <c:showBubbleSize val="0"/>
        </c:dLbls>
        <c:gapWidth val="150"/>
        <c:overlap val="100"/>
        <c:axId val="181526528"/>
        <c:axId val="181528064"/>
      </c:barChart>
      <c:catAx>
        <c:axId val="181526528"/>
        <c:scaling>
          <c:orientation val="minMax"/>
        </c:scaling>
        <c:delete val="0"/>
        <c:axPos val="b"/>
        <c:numFmt formatCode="General" sourceLinked="0"/>
        <c:majorTickMark val="out"/>
        <c:minorTickMark val="none"/>
        <c:tickLblPos val="nextTo"/>
        <c:crossAx val="181528064"/>
        <c:crosses val="autoZero"/>
        <c:auto val="1"/>
        <c:lblAlgn val="ctr"/>
        <c:lblOffset val="100"/>
        <c:noMultiLvlLbl val="0"/>
      </c:catAx>
      <c:valAx>
        <c:axId val="181528064"/>
        <c:scaling>
          <c:orientation val="minMax"/>
        </c:scaling>
        <c:delete val="1"/>
        <c:axPos val="l"/>
        <c:numFmt formatCode="0%" sourceLinked="1"/>
        <c:majorTickMark val="out"/>
        <c:minorTickMark val="none"/>
        <c:tickLblPos val="nextTo"/>
        <c:crossAx val="181526528"/>
        <c:crosses val="autoZero"/>
        <c:crossBetween val="between"/>
      </c:valAx>
    </c:plotArea>
    <c:legend>
      <c:legendPos val="r"/>
      <c:layout/>
      <c:overlay val="0"/>
    </c:legend>
    <c:plotVisOnly val="1"/>
    <c:dispBlanksAs val="gap"/>
    <c:showDLblsOverMax val="0"/>
  </c:chart>
  <c:txPr>
    <a:bodyPr/>
    <a:lstStyle/>
    <a:p>
      <a:pPr>
        <a:defRPr sz="1800"/>
      </a:pPr>
      <a:endParaRPr lang="lt-LT"/>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lt-LT"/>
  <c:roundedCorners val="0"/>
  <mc:AlternateContent xmlns:mc="http://schemas.openxmlformats.org/markup-compatibility/2006">
    <mc:Choice xmlns:c14="http://schemas.microsoft.com/office/drawing/2007/8/2/chart" Requires="c14">
      <c14:style val="120"/>
    </mc:Choice>
    <mc:Fallback>
      <c:style val="20"/>
    </mc:Fallback>
  </mc:AlternateContent>
  <c:chart>
    <c:autoTitleDeleted val="0"/>
    <c:plotArea>
      <c:layout/>
      <c:barChart>
        <c:barDir val="col"/>
        <c:grouping val="percentStacked"/>
        <c:varyColors val="0"/>
        <c:ser>
          <c:idx val="0"/>
          <c:order val="0"/>
          <c:tx>
            <c:strRef>
              <c:f>Sheet1!$B$1</c:f>
              <c:strCache>
                <c:ptCount val="1"/>
                <c:pt idx="0">
                  <c:v>Visos išlaidos, išskyrus mažos vertės siuntiniams, mln. Eur</c:v>
                </c:pt>
              </c:strCache>
            </c:strRef>
          </c:tx>
          <c:invertIfNegative val="0"/>
          <c:dLbls>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2019 m.</c:v>
                </c:pt>
                <c:pt idx="1">
                  <c:v>2020 m.</c:v>
                </c:pt>
              </c:strCache>
            </c:strRef>
          </c:cat>
          <c:val>
            <c:numRef>
              <c:f>Sheet1!$B$2:$B$3</c:f>
              <c:numCache>
                <c:formatCode>0.00</c:formatCode>
                <c:ptCount val="2"/>
                <c:pt idx="0">
                  <c:v>124.6523318373621</c:v>
                </c:pt>
                <c:pt idx="1">
                  <c:v>196.88563186656347</c:v>
                </c:pt>
              </c:numCache>
            </c:numRef>
          </c:val>
        </c:ser>
        <c:ser>
          <c:idx val="1"/>
          <c:order val="1"/>
          <c:tx>
            <c:strRef>
              <c:f>Sheet1!$C$1</c:f>
              <c:strCache>
                <c:ptCount val="1"/>
                <c:pt idx="0">
                  <c:v>Išlaidos mažos vertės siuntiniams, mln. Eur</c:v>
                </c:pt>
              </c:strCache>
            </c:strRef>
          </c:tx>
          <c:invertIfNegative val="0"/>
          <c:dLbls>
            <c:dLbl>
              <c:idx val="0"/>
              <c:layout/>
              <c:tx>
                <c:rich>
                  <a:bodyPr/>
                  <a:lstStyle/>
                  <a:p>
                    <a:r>
                      <a:rPr lang="en-US" dirty="0" smtClean="0"/>
                      <a:t>17,79</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2019 m.</c:v>
                </c:pt>
                <c:pt idx="1">
                  <c:v>2020 m.</c:v>
                </c:pt>
              </c:strCache>
            </c:strRef>
          </c:cat>
          <c:val>
            <c:numRef>
              <c:f>Sheet1!$C$2:$C$3</c:f>
              <c:numCache>
                <c:formatCode>0.00</c:formatCode>
                <c:ptCount val="2"/>
                <c:pt idx="0">
                  <c:v>17.787002122459899</c:v>
                </c:pt>
                <c:pt idx="1">
                  <c:v>28.088628849467501</c:v>
                </c:pt>
              </c:numCache>
            </c:numRef>
          </c:val>
        </c:ser>
        <c:dLbls>
          <c:showLegendKey val="0"/>
          <c:showVal val="0"/>
          <c:showCatName val="0"/>
          <c:showSerName val="0"/>
          <c:showPercent val="0"/>
          <c:showBubbleSize val="0"/>
        </c:dLbls>
        <c:gapWidth val="150"/>
        <c:overlap val="100"/>
        <c:axId val="181230976"/>
        <c:axId val="181245056"/>
      </c:barChart>
      <c:catAx>
        <c:axId val="181230976"/>
        <c:scaling>
          <c:orientation val="minMax"/>
        </c:scaling>
        <c:delete val="0"/>
        <c:axPos val="b"/>
        <c:numFmt formatCode="General" sourceLinked="0"/>
        <c:majorTickMark val="out"/>
        <c:minorTickMark val="none"/>
        <c:tickLblPos val="nextTo"/>
        <c:crossAx val="181245056"/>
        <c:crosses val="autoZero"/>
        <c:auto val="1"/>
        <c:lblAlgn val="ctr"/>
        <c:lblOffset val="100"/>
        <c:noMultiLvlLbl val="0"/>
      </c:catAx>
      <c:valAx>
        <c:axId val="181245056"/>
        <c:scaling>
          <c:orientation val="minMax"/>
          <c:min val="0"/>
        </c:scaling>
        <c:delete val="0"/>
        <c:axPos val="l"/>
        <c:numFmt formatCode="0%" sourceLinked="1"/>
        <c:majorTickMark val="out"/>
        <c:minorTickMark val="none"/>
        <c:tickLblPos val="nextTo"/>
        <c:crossAx val="181230976"/>
        <c:crosses val="autoZero"/>
        <c:crossBetween val="between"/>
        <c:majorUnit val="0.1"/>
        <c:minorUnit val="4.000000000000001E-3"/>
      </c:valAx>
    </c:plotArea>
    <c:legend>
      <c:legendPos val="r"/>
      <c:layout/>
      <c:overlay val="0"/>
    </c:legend>
    <c:plotVisOnly val="1"/>
    <c:dispBlanksAs val="gap"/>
    <c:showDLblsOverMax val="0"/>
  </c:chart>
  <c:txPr>
    <a:bodyPr/>
    <a:lstStyle/>
    <a:p>
      <a:pPr>
        <a:defRPr sz="1800"/>
      </a:pPr>
      <a:endParaRPr lang="lt-LT"/>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0.33263</cdr:x>
      <cdr:y>0.04284</cdr:y>
    </cdr:from>
    <cdr:to>
      <cdr:x>0.37745</cdr:x>
      <cdr:y>0.14553</cdr:y>
    </cdr:to>
    <cdr:sp macro="" textlink="">
      <cdr:nvSpPr>
        <cdr:cNvPr id="2" name="Right Brace 1"/>
        <cdr:cNvSpPr/>
      </cdr:nvSpPr>
      <cdr:spPr>
        <a:xfrm xmlns:a="http://schemas.openxmlformats.org/drawingml/2006/main">
          <a:off x="1723570" y="199797"/>
          <a:ext cx="232229" cy="478971"/>
        </a:xfrm>
        <a:prstGeom xmlns:a="http://schemas.openxmlformats.org/drawingml/2006/main" prst="rightBrace">
          <a:avLst/>
        </a:prstGeom>
        <a:ln xmlns:a="http://schemas.openxmlformats.org/drawingml/2006/main">
          <a:solidFill>
            <a:srgbClr val="FF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lt-LT"/>
        </a:p>
      </cdr:txBody>
    </cdr:sp>
  </cdr:relSizeAnchor>
  <cdr:relSizeAnchor xmlns:cdr="http://schemas.openxmlformats.org/drawingml/2006/chartDrawing">
    <cdr:from>
      <cdr:x>0.57213</cdr:x>
      <cdr:y>0.04128</cdr:y>
    </cdr:from>
    <cdr:to>
      <cdr:x>0.62395</cdr:x>
      <cdr:y>0.14553</cdr:y>
    </cdr:to>
    <cdr:sp macro="" textlink="">
      <cdr:nvSpPr>
        <cdr:cNvPr id="3" name="Right Brace 2"/>
        <cdr:cNvSpPr/>
      </cdr:nvSpPr>
      <cdr:spPr>
        <a:xfrm xmlns:a="http://schemas.openxmlformats.org/drawingml/2006/main">
          <a:off x="2964543" y="192541"/>
          <a:ext cx="268514" cy="486228"/>
        </a:xfrm>
        <a:prstGeom xmlns:a="http://schemas.openxmlformats.org/drawingml/2006/main" prst="rightBrace">
          <a:avLst/>
        </a:prstGeom>
        <a:ln xmlns:a="http://schemas.openxmlformats.org/drawingml/2006/main">
          <a:solidFill>
            <a:srgbClr val="FF000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endParaRPr lang="lt-LT"/>
        </a:p>
      </cdr:txBody>
    </cdr:sp>
  </cdr:relSizeAnchor>
  <cdr:relSizeAnchor xmlns:cdr="http://schemas.openxmlformats.org/drawingml/2006/chartDrawing">
    <cdr:from>
      <cdr:x>0.34209</cdr:x>
      <cdr:y>0.06773</cdr:y>
    </cdr:from>
    <cdr:to>
      <cdr:x>0.47549</cdr:x>
      <cdr:y>0.15176</cdr:y>
    </cdr:to>
    <cdr:sp macro="" textlink="">
      <cdr:nvSpPr>
        <cdr:cNvPr id="4" name="TextBox 3"/>
        <cdr:cNvSpPr txBox="1"/>
      </cdr:nvSpPr>
      <cdr:spPr>
        <a:xfrm xmlns:a="http://schemas.openxmlformats.org/drawingml/2006/main">
          <a:off x="1772558" y="315898"/>
          <a:ext cx="691241" cy="39192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lt-LT" sz="1100" dirty="0" smtClean="0"/>
            <a:t>12,</a:t>
          </a:r>
          <a:r>
            <a:rPr lang="en-US" sz="1100" dirty="0" smtClean="0"/>
            <a:t>487%</a:t>
          </a:r>
          <a:endParaRPr lang="en-GB" sz="1100" dirty="0"/>
        </a:p>
      </cdr:txBody>
    </cdr:sp>
  </cdr:relSizeAnchor>
  <cdr:relSizeAnchor xmlns:cdr="http://schemas.openxmlformats.org/drawingml/2006/chartDrawing">
    <cdr:from>
      <cdr:x>0.62255</cdr:x>
      <cdr:y>0.06618</cdr:y>
    </cdr:from>
    <cdr:to>
      <cdr:x>0.76856</cdr:x>
      <cdr:y>0.1502</cdr:y>
    </cdr:to>
    <cdr:sp macro="" textlink="">
      <cdr:nvSpPr>
        <cdr:cNvPr id="5" name="TextBox 1"/>
        <cdr:cNvSpPr txBox="1"/>
      </cdr:nvSpPr>
      <cdr:spPr>
        <a:xfrm xmlns:a="http://schemas.openxmlformats.org/drawingml/2006/main">
          <a:off x="3225805" y="308668"/>
          <a:ext cx="756553" cy="39187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lt-LT" sz="1100" dirty="0" smtClean="0"/>
            <a:t>12,</a:t>
          </a:r>
          <a:r>
            <a:rPr lang="en-US" dirty="0" smtClean="0"/>
            <a:t>485</a:t>
          </a:r>
          <a:r>
            <a:rPr lang="en-US" sz="1100" dirty="0" smtClean="0"/>
            <a:t>%</a:t>
          </a:r>
          <a:endParaRPr lang="en-GB"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1F394BD7-3C2D-432B-8097-01A94D5B399F}" type="datetimeFigureOut">
              <a:rPr lang="en-GB" smtClean="0"/>
              <a:t>17/06/2020</a:t>
            </a:fld>
            <a:endParaRPr lang="en-GB"/>
          </a:p>
        </p:txBody>
      </p:sp>
      <p:sp>
        <p:nvSpPr>
          <p:cNvPr id="4" name="Slide Image Placeholder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FADECB8A-C24E-4DA1-BA5C-234363378786}" type="slidenum">
              <a:rPr lang="en-GB" smtClean="0"/>
              <a:t>‹#›</a:t>
            </a:fld>
            <a:endParaRPr lang="en-GB"/>
          </a:p>
        </p:txBody>
      </p:sp>
    </p:spTree>
    <p:extLst>
      <p:ext uri="{BB962C8B-B14F-4D97-AF65-F5344CB8AC3E}">
        <p14:creationId xmlns:p14="http://schemas.microsoft.com/office/powerpoint/2010/main" val="2815812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DECB8A-C24E-4DA1-BA5C-234363378786}" type="slidenum">
              <a:rPr lang="en-GB" smtClean="0"/>
              <a:t>1</a:t>
            </a:fld>
            <a:endParaRPr lang="en-GB" dirty="0"/>
          </a:p>
        </p:txBody>
      </p:sp>
    </p:spTree>
    <p:extLst>
      <p:ext uri="{BB962C8B-B14F-4D97-AF65-F5344CB8AC3E}">
        <p14:creationId xmlns:p14="http://schemas.microsoft.com/office/powerpoint/2010/main" val="21015366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1200" dirty="0" smtClean="0"/>
              <a:t>Dar nėra patikimų rinkos ar akademinių tyrimų apie COVID-19 įtaką elektroninės prekybos apimtims, lyginant su 2019 m.</a:t>
            </a:r>
          </a:p>
          <a:p>
            <a:endParaRPr lang="en-GB" dirty="0"/>
          </a:p>
        </p:txBody>
      </p:sp>
      <p:sp>
        <p:nvSpPr>
          <p:cNvPr id="4" name="Slide Number Placeholder 3"/>
          <p:cNvSpPr>
            <a:spLocks noGrp="1"/>
          </p:cNvSpPr>
          <p:nvPr>
            <p:ph type="sldNum" sz="quarter" idx="10"/>
          </p:nvPr>
        </p:nvSpPr>
        <p:spPr/>
        <p:txBody>
          <a:bodyPr/>
          <a:lstStyle/>
          <a:p>
            <a:fld id="{FADECB8A-C24E-4DA1-BA5C-234363378786}" type="slidenum">
              <a:rPr lang="en-GB" smtClean="0"/>
              <a:t>10</a:t>
            </a:fld>
            <a:endParaRPr lang="en-GB"/>
          </a:p>
        </p:txBody>
      </p:sp>
    </p:spTree>
    <p:extLst>
      <p:ext uri="{BB962C8B-B14F-4D97-AF65-F5344CB8AC3E}">
        <p14:creationId xmlns:p14="http://schemas.microsoft.com/office/powerpoint/2010/main" val="629761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DECB8A-C24E-4DA1-BA5C-234363378786}" type="slidenum">
              <a:rPr lang="en-GB" smtClean="0"/>
              <a:t>11</a:t>
            </a:fld>
            <a:endParaRPr lang="en-GB"/>
          </a:p>
        </p:txBody>
      </p:sp>
    </p:spTree>
    <p:extLst>
      <p:ext uri="{BB962C8B-B14F-4D97-AF65-F5344CB8AC3E}">
        <p14:creationId xmlns:p14="http://schemas.microsoft.com/office/powerpoint/2010/main" val="33454666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p:txBody>
      </p:sp>
      <p:sp>
        <p:nvSpPr>
          <p:cNvPr id="4" name="Slide Number Placeholder 3"/>
          <p:cNvSpPr>
            <a:spLocks noGrp="1"/>
          </p:cNvSpPr>
          <p:nvPr>
            <p:ph type="sldNum" sz="quarter" idx="10"/>
          </p:nvPr>
        </p:nvSpPr>
        <p:spPr/>
        <p:txBody>
          <a:bodyPr/>
          <a:lstStyle/>
          <a:p>
            <a:fld id="{FADECB8A-C24E-4DA1-BA5C-234363378786}" type="slidenum">
              <a:rPr lang="en-GB" smtClean="0"/>
              <a:t>12</a:t>
            </a:fld>
            <a:endParaRPr lang="en-GB"/>
          </a:p>
        </p:txBody>
      </p:sp>
    </p:spTree>
    <p:extLst>
      <p:ext uri="{BB962C8B-B14F-4D97-AF65-F5344CB8AC3E}">
        <p14:creationId xmlns:p14="http://schemas.microsoft.com/office/powerpoint/2010/main" val="2387078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DECB8A-C24E-4DA1-BA5C-234363378786}" type="slidenum">
              <a:rPr lang="en-GB" smtClean="0"/>
              <a:t>14</a:t>
            </a:fld>
            <a:endParaRPr lang="en-GB"/>
          </a:p>
        </p:txBody>
      </p:sp>
    </p:spTree>
    <p:extLst>
      <p:ext uri="{BB962C8B-B14F-4D97-AF65-F5344CB8AC3E}">
        <p14:creationId xmlns:p14="http://schemas.microsoft.com/office/powerpoint/2010/main" val="33454666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DECB8A-C24E-4DA1-BA5C-234363378786}" type="slidenum">
              <a:rPr lang="en-GB" smtClean="0"/>
              <a:t>15</a:t>
            </a:fld>
            <a:endParaRPr lang="en-GB"/>
          </a:p>
        </p:txBody>
      </p:sp>
    </p:spTree>
    <p:extLst>
      <p:ext uri="{BB962C8B-B14F-4D97-AF65-F5344CB8AC3E}">
        <p14:creationId xmlns:p14="http://schemas.microsoft.com/office/powerpoint/2010/main" val="9970485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p:txBody>
      </p:sp>
      <p:sp>
        <p:nvSpPr>
          <p:cNvPr id="4" name="Slide Number Placeholder 3"/>
          <p:cNvSpPr>
            <a:spLocks noGrp="1"/>
          </p:cNvSpPr>
          <p:nvPr>
            <p:ph type="sldNum" sz="quarter" idx="10"/>
          </p:nvPr>
        </p:nvSpPr>
        <p:spPr/>
        <p:txBody>
          <a:bodyPr/>
          <a:lstStyle/>
          <a:p>
            <a:fld id="{FADECB8A-C24E-4DA1-BA5C-234363378786}" type="slidenum">
              <a:rPr lang="en-GB" smtClean="0"/>
              <a:t>16</a:t>
            </a:fld>
            <a:endParaRPr lang="en-GB"/>
          </a:p>
        </p:txBody>
      </p:sp>
    </p:spTree>
    <p:extLst>
      <p:ext uri="{BB962C8B-B14F-4D97-AF65-F5344CB8AC3E}">
        <p14:creationId xmlns:p14="http://schemas.microsoft.com/office/powerpoint/2010/main" val="27928820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4713" cy="3351213"/>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90110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lt-LT" dirty="0" smtClean="0"/>
              <a:t>Prekybai elektroninėje erdvėje apibūdinti pasaulyje plačiausiai vartojama EPBO pasiūlyta </a:t>
            </a:r>
            <a:r>
              <a:rPr lang="lt-LT" b="1" dirty="0" smtClean="0"/>
              <a:t>e-</a:t>
            </a:r>
            <a:r>
              <a:rPr lang="lt-LT" b="1" dirty="0" err="1" smtClean="0"/>
              <a:t>commerce</a:t>
            </a:r>
            <a:r>
              <a:rPr lang="lt-LT" dirty="0" smtClean="0"/>
              <a:t> sąvoka - bet koks prekių ar paslaugų įsigijimas ar pardavimas naudojant kompiuterių tinklus, naudojant specialiai tam skirtus užsakymų pateikimo ir gavimo būdus.</a:t>
            </a:r>
          </a:p>
          <a:p>
            <a:pPr algn="just"/>
            <a:endParaRPr lang="lt-LT" dirty="0" smtClean="0"/>
          </a:p>
          <a:p>
            <a:pPr algn="just"/>
            <a:r>
              <a:rPr lang="lt-LT" dirty="0" smtClean="0"/>
              <a:t>Pagal Eurostat metodiką užsakymai pateikiami telefonu, ar el. paštu – </a:t>
            </a:r>
            <a:r>
              <a:rPr lang="lt-LT" i="1" dirty="0" smtClean="0"/>
              <a:t>nelaikoma elektronine prekyba</a:t>
            </a:r>
            <a:r>
              <a:rPr lang="lt-LT" dirty="0" smtClean="0"/>
              <a:t>. </a:t>
            </a:r>
          </a:p>
          <a:p>
            <a:pPr algn="just"/>
            <a:endParaRPr lang="lt-LT" dirty="0" smtClean="0"/>
          </a:p>
          <a:p>
            <a:pPr algn="just"/>
            <a:r>
              <a:rPr lang="lt-LT" dirty="0" smtClean="0"/>
              <a:t>Lietuvos statistikos departamentas, VMI ir Muitinė vartoja elektroninės prekybos (e-</a:t>
            </a:r>
            <a:r>
              <a:rPr lang="lt-LT" dirty="0" err="1" smtClean="0"/>
              <a:t>commerce</a:t>
            </a:r>
            <a:r>
              <a:rPr lang="lt-LT" dirty="0" smtClean="0"/>
              <a:t>) sąvoką, tačiau teisės aktuose ji neapibrėžta.</a:t>
            </a:r>
          </a:p>
          <a:p>
            <a:pPr algn="just"/>
            <a:endParaRPr lang="lt-LT" dirty="0" smtClean="0"/>
          </a:p>
          <a:p>
            <a:pPr algn="just"/>
            <a:r>
              <a:rPr lang="lt-LT" dirty="0" smtClean="0"/>
              <a:t>Lietuvoje nėra priimtas elektroninę prekybą reglamentuojantis įstatymas. </a:t>
            </a:r>
          </a:p>
          <a:p>
            <a:endParaRPr lang="en-GB" dirty="0"/>
          </a:p>
        </p:txBody>
      </p:sp>
      <p:sp>
        <p:nvSpPr>
          <p:cNvPr id="4" name="Slide Number Placeholder 3"/>
          <p:cNvSpPr>
            <a:spLocks noGrp="1"/>
          </p:cNvSpPr>
          <p:nvPr>
            <p:ph type="sldNum" sz="quarter" idx="10"/>
          </p:nvPr>
        </p:nvSpPr>
        <p:spPr/>
        <p:txBody>
          <a:bodyPr/>
          <a:lstStyle/>
          <a:p>
            <a:fld id="{FADECB8A-C24E-4DA1-BA5C-234363378786}" type="slidenum">
              <a:rPr lang="en-GB" smtClean="0"/>
              <a:t>2</a:t>
            </a:fld>
            <a:endParaRPr lang="en-GB"/>
          </a:p>
        </p:txBody>
      </p:sp>
    </p:spTree>
    <p:extLst>
      <p:ext uri="{BB962C8B-B14F-4D97-AF65-F5344CB8AC3E}">
        <p14:creationId xmlns:p14="http://schemas.microsoft.com/office/powerpoint/2010/main" val="3019805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t-LT" dirty="0" smtClean="0">
                <a:solidFill>
                  <a:schemeClr val="bg1">
                    <a:lumMod val="50000"/>
                  </a:schemeClr>
                </a:solidFill>
              </a:rPr>
              <a:t>Siuntoms iki 22 eurų – PVM ir muito mokestis nėra taikomas. </a:t>
            </a:r>
          </a:p>
          <a:p>
            <a:pPr lvl="0"/>
            <a:r>
              <a:rPr lang="lt-LT" dirty="0" smtClean="0">
                <a:solidFill>
                  <a:schemeClr val="bg1">
                    <a:lumMod val="50000"/>
                  </a:schemeClr>
                </a:solidFill>
              </a:rPr>
              <a:t>Siuntoms nuo 22-150 eurų – PVM taikomas, muito mokestis netaikomas. </a:t>
            </a:r>
          </a:p>
          <a:p>
            <a:pPr lvl="0"/>
            <a:r>
              <a:rPr lang="lt-LT" dirty="0" smtClean="0">
                <a:solidFill>
                  <a:schemeClr val="bg1">
                    <a:lumMod val="50000"/>
                  </a:schemeClr>
                </a:solidFill>
              </a:rPr>
              <a:t>150 ir daugiau eurų – PVM ir muito mokestis taikomas.</a:t>
            </a:r>
            <a:endParaRPr lang="lt-LT" dirty="0">
              <a:solidFill>
                <a:schemeClr val="bg1">
                  <a:lumMod val="50000"/>
                </a:schemeClr>
              </a:solidFill>
            </a:endParaRPr>
          </a:p>
        </p:txBody>
      </p:sp>
      <p:sp>
        <p:nvSpPr>
          <p:cNvPr id="4" name="Slide Number Placeholder 3"/>
          <p:cNvSpPr>
            <a:spLocks noGrp="1"/>
          </p:cNvSpPr>
          <p:nvPr>
            <p:ph type="sldNum" sz="quarter" idx="10"/>
          </p:nvPr>
        </p:nvSpPr>
        <p:spPr/>
        <p:txBody>
          <a:bodyPr/>
          <a:lstStyle/>
          <a:p>
            <a:fld id="{FADECB8A-C24E-4DA1-BA5C-234363378786}" type="slidenum">
              <a:rPr lang="en-GB" smtClean="0"/>
              <a:t>3</a:t>
            </a:fld>
            <a:endParaRPr lang="en-GB"/>
          </a:p>
        </p:txBody>
      </p:sp>
    </p:spTree>
    <p:extLst>
      <p:ext uri="{BB962C8B-B14F-4D97-AF65-F5344CB8AC3E}">
        <p14:creationId xmlns:p14="http://schemas.microsoft.com/office/powerpoint/2010/main" val="2512458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t-LT" sz="1200" b="0" i="0" u="none" strike="noStrike" kern="1200" baseline="0" dirty="0" smtClean="0">
                <a:solidFill>
                  <a:schemeClr val="tx1"/>
                </a:solidFill>
                <a:latin typeface="+mn-lt"/>
                <a:ea typeface="+mn-ea"/>
                <a:cs typeface="+mn-cs"/>
              </a:rPr>
              <a:t>OECD. (2014). </a:t>
            </a:r>
            <a:r>
              <a:rPr lang="lt-LT" sz="1200" b="0" i="0" u="none" strike="noStrike" kern="1200" baseline="0" dirty="0" err="1" smtClean="0">
                <a:solidFill>
                  <a:schemeClr val="tx1"/>
                </a:solidFill>
                <a:latin typeface="+mn-lt"/>
                <a:ea typeface="+mn-ea"/>
                <a:cs typeface="+mn-cs"/>
              </a:rPr>
              <a:t>Addressing</a:t>
            </a:r>
            <a:r>
              <a:rPr lang="lt-LT" sz="1200" b="0" i="0" u="none" strike="noStrike" kern="1200" baseline="0" dirty="0" smtClean="0">
                <a:solidFill>
                  <a:schemeClr val="tx1"/>
                </a:solidFill>
                <a:latin typeface="+mn-lt"/>
                <a:ea typeface="+mn-ea"/>
                <a:cs typeface="+mn-cs"/>
              </a:rPr>
              <a:t> </a:t>
            </a:r>
            <a:r>
              <a:rPr lang="lt-LT" sz="1200" b="0" i="0" u="none" strike="noStrike" kern="1200" baseline="0" dirty="0" err="1" smtClean="0">
                <a:solidFill>
                  <a:schemeClr val="tx1"/>
                </a:solidFill>
                <a:latin typeface="+mn-lt"/>
                <a:ea typeface="+mn-ea"/>
                <a:cs typeface="+mn-cs"/>
              </a:rPr>
              <a:t>the</a:t>
            </a:r>
            <a:r>
              <a:rPr lang="lt-LT" sz="1200" b="0" i="0" u="none" strike="noStrike" kern="1200" baseline="0" dirty="0" smtClean="0">
                <a:solidFill>
                  <a:schemeClr val="tx1"/>
                </a:solidFill>
                <a:latin typeface="+mn-lt"/>
                <a:ea typeface="+mn-ea"/>
                <a:cs typeface="+mn-cs"/>
              </a:rPr>
              <a:t> </a:t>
            </a:r>
            <a:r>
              <a:rPr lang="lt-LT" sz="1200" b="0" i="0" u="none" strike="noStrike" kern="1200" baseline="0" dirty="0" err="1" smtClean="0">
                <a:solidFill>
                  <a:schemeClr val="tx1"/>
                </a:solidFill>
                <a:latin typeface="+mn-lt"/>
                <a:ea typeface="+mn-ea"/>
                <a:cs typeface="+mn-cs"/>
              </a:rPr>
              <a:t>Tax</a:t>
            </a:r>
            <a:r>
              <a:rPr lang="lt-LT" sz="1200" b="0" i="0" u="none" strike="noStrike" kern="1200" baseline="0" dirty="0" smtClean="0">
                <a:solidFill>
                  <a:schemeClr val="tx1"/>
                </a:solidFill>
                <a:latin typeface="+mn-lt"/>
                <a:ea typeface="+mn-ea"/>
                <a:cs typeface="+mn-cs"/>
              </a:rPr>
              <a:t> </a:t>
            </a:r>
            <a:r>
              <a:rPr lang="lt-LT" sz="1200" b="0" i="0" u="none" strike="noStrike" kern="1200" baseline="0" dirty="0" err="1" smtClean="0">
                <a:solidFill>
                  <a:schemeClr val="tx1"/>
                </a:solidFill>
                <a:latin typeface="+mn-lt"/>
                <a:ea typeface="+mn-ea"/>
                <a:cs typeface="+mn-cs"/>
              </a:rPr>
              <a:t>challenges</a:t>
            </a:r>
            <a:r>
              <a:rPr lang="lt-LT" sz="1200" b="0" i="0" u="none" strike="noStrike" kern="1200" baseline="0" dirty="0" smtClean="0">
                <a:solidFill>
                  <a:schemeClr val="tx1"/>
                </a:solidFill>
                <a:latin typeface="+mn-lt"/>
                <a:ea typeface="+mn-ea"/>
                <a:cs typeface="+mn-cs"/>
              </a:rPr>
              <a:t> Of </a:t>
            </a:r>
            <a:r>
              <a:rPr lang="lt-LT" sz="1200" b="0" i="0" u="none" strike="noStrike" kern="1200" baseline="0" dirty="0" err="1" smtClean="0">
                <a:solidFill>
                  <a:schemeClr val="tx1"/>
                </a:solidFill>
                <a:latin typeface="+mn-lt"/>
                <a:ea typeface="+mn-ea"/>
                <a:cs typeface="+mn-cs"/>
              </a:rPr>
              <a:t>the</a:t>
            </a:r>
            <a:r>
              <a:rPr lang="lt-LT" sz="1200" b="0" i="0" u="none" strike="noStrike" kern="1200" baseline="0" dirty="0" smtClean="0">
                <a:solidFill>
                  <a:schemeClr val="tx1"/>
                </a:solidFill>
                <a:latin typeface="+mn-lt"/>
                <a:ea typeface="+mn-ea"/>
                <a:cs typeface="+mn-cs"/>
              </a:rPr>
              <a:t> Digital </a:t>
            </a:r>
            <a:r>
              <a:rPr lang="lt-LT" sz="1200" b="0" i="0" u="none" strike="noStrike" kern="1200" baseline="0" dirty="0" err="1" smtClean="0">
                <a:solidFill>
                  <a:schemeClr val="tx1"/>
                </a:solidFill>
                <a:latin typeface="+mn-lt"/>
                <a:ea typeface="+mn-ea"/>
                <a:cs typeface="+mn-cs"/>
              </a:rPr>
              <a:t>Economy</a:t>
            </a:r>
            <a:endParaRPr lang="lt-LT" sz="1200" b="0" i="0" u="none" strike="noStrike" kern="1200" baseline="0" dirty="0" smtClean="0">
              <a:solidFill>
                <a:schemeClr val="tx1"/>
              </a:solidFill>
              <a:latin typeface="+mn-lt"/>
              <a:ea typeface="+mn-ea"/>
              <a:cs typeface="+mn-cs"/>
            </a:endParaRPr>
          </a:p>
          <a:p>
            <a:endParaRPr lang="lt-LT" sz="1200" b="0" i="0" u="none" strike="noStrike" kern="1200" baseline="0" dirty="0" smtClean="0">
              <a:solidFill>
                <a:schemeClr val="tx1"/>
              </a:solidFill>
              <a:latin typeface="+mn-lt"/>
              <a:ea typeface="+mn-ea"/>
              <a:cs typeface="+mn-cs"/>
            </a:endParaRPr>
          </a:p>
          <a:p>
            <a:r>
              <a:rPr lang="lt-LT" sz="1200" b="0" i="0" u="none" strike="noStrike" kern="1200" baseline="0" dirty="0" smtClean="0">
                <a:solidFill>
                  <a:schemeClr val="tx1"/>
                </a:solidFill>
                <a:latin typeface="+mn-lt"/>
                <a:ea typeface="+mn-ea"/>
                <a:cs typeface="+mn-cs"/>
              </a:rPr>
              <a:t>EK. (2016). </a:t>
            </a:r>
            <a:r>
              <a:rPr lang="en-US" sz="1200" b="0" i="0" u="none" strike="noStrike" kern="1200" baseline="0" dirty="0" smtClean="0">
                <a:solidFill>
                  <a:schemeClr val="tx1"/>
                </a:solidFill>
                <a:latin typeface="+mn-lt"/>
                <a:ea typeface="+mn-ea"/>
                <a:cs typeface="+mn-cs"/>
              </a:rPr>
              <a:t>COMMISSION STAFF WORKING DOCUMENT IMPACT ASSESSMENT</a:t>
            </a:r>
            <a:r>
              <a:rPr lang="lt-LT" sz="1200" b="0" i="0" u="none" strike="noStrike" kern="1200" baseline="0" dirty="0" smtClean="0">
                <a:solidFill>
                  <a:schemeClr val="tx1"/>
                </a:solidFill>
                <a:latin typeface="+mn-lt"/>
                <a:ea typeface="+mn-ea"/>
                <a:cs typeface="+mn-cs"/>
              </a:rPr>
              <a:t>.</a:t>
            </a:r>
            <a:r>
              <a:rPr lang="en-US" sz="1200" b="0" i="0" u="none" strike="noStrike" kern="1200" baseline="0" dirty="0" smtClean="0">
                <a:solidFill>
                  <a:schemeClr val="tx1"/>
                </a:solidFill>
                <a:latin typeface="+mn-lt"/>
                <a:ea typeface="+mn-ea"/>
                <a:cs typeface="+mn-cs"/>
              </a:rPr>
              <a:t> Accompanying the document Proposals for a Council Directive, a Council Implementing Regulation and a Council Regulation on </a:t>
            </a:r>
            <a:r>
              <a:rPr lang="en-US" sz="1200" b="0" i="0" u="none" strike="noStrike" kern="1200" baseline="0" dirty="0" err="1" smtClean="0">
                <a:solidFill>
                  <a:schemeClr val="tx1"/>
                </a:solidFill>
                <a:latin typeface="+mn-lt"/>
                <a:ea typeface="+mn-ea"/>
                <a:cs typeface="+mn-cs"/>
              </a:rPr>
              <a:t>Modernising</a:t>
            </a:r>
            <a:r>
              <a:rPr lang="en-US" sz="1200" b="0" i="0" u="none" strike="noStrike" kern="1200" baseline="0" dirty="0" smtClean="0">
                <a:solidFill>
                  <a:schemeClr val="tx1"/>
                </a:solidFill>
                <a:latin typeface="+mn-lt"/>
                <a:ea typeface="+mn-ea"/>
                <a:cs typeface="+mn-cs"/>
              </a:rPr>
              <a:t> VAT for cross-border B2C e-Commerce</a:t>
            </a:r>
            <a:r>
              <a:rPr lang="lt-LT" sz="1200" b="0" i="0" u="none" strike="noStrike" kern="1200" baseline="0" dirty="0" smtClean="0">
                <a:solidFill>
                  <a:schemeClr val="tx1"/>
                </a:solidFill>
                <a:latin typeface="+mn-lt"/>
                <a:ea typeface="+mn-ea"/>
                <a:cs typeface="+mn-cs"/>
              </a:rPr>
              <a:t>.</a:t>
            </a:r>
            <a:endParaRPr lang="lt-LT" b="0" dirty="0"/>
          </a:p>
        </p:txBody>
      </p:sp>
      <p:sp>
        <p:nvSpPr>
          <p:cNvPr id="4" name="Slide Number Placeholder 3"/>
          <p:cNvSpPr>
            <a:spLocks noGrp="1"/>
          </p:cNvSpPr>
          <p:nvPr>
            <p:ph type="sldNum" sz="quarter" idx="10"/>
          </p:nvPr>
        </p:nvSpPr>
        <p:spPr/>
        <p:txBody>
          <a:bodyPr/>
          <a:lstStyle/>
          <a:p>
            <a:fld id="{FADECB8A-C24E-4DA1-BA5C-234363378786}" type="slidenum">
              <a:rPr lang="en-GB" smtClean="0"/>
              <a:t>4</a:t>
            </a:fld>
            <a:endParaRPr lang="en-GB"/>
          </a:p>
        </p:txBody>
      </p:sp>
    </p:spTree>
    <p:extLst>
      <p:ext uri="{BB962C8B-B14F-4D97-AF65-F5344CB8AC3E}">
        <p14:creationId xmlns:p14="http://schemas.microsoft.com/office/powerpoint/2010/main" val="7948424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t-LT" sz="1200" b="0" i="0" u="none" strike="noStrike" kern="1200" baseline="0" dirty="0" smtClean="0">
                <a:solidFill>
                  <a:schemeClr val="tx1"/>
                </a:solidFill>
                <a:latin typeface="+mn-lt"/>
                <a:ea typeface="+mn-ea"/>
                <a:cs typeface="+mn-cs"/>
              </a:rPr>
              <a:t>HM </a:t>
            </a:r>
            <a:r>
              <a:rPr lang="lt-LT" sz="1200" b="0" i="0" u="none" strike="noStrike" kern="1200" baseline="0" dirty="0" err="1" smtClean="0">
                <a:solidFill>
                  <a:schemeClr val="tx1"/>
                </a:solidFill>
                <a:latin typeface="+mn-lt"/>
                <a:ea typeface="+mn-ea"/>
                <a:cs typeface="+mn-cs"/>
              </a:rPr>
              <a:t>Revenue</a:t>
            </a:r>
            <a:r>
              <a:rPr lang="lt-LT" sz="1200" b="0" i="0" u="none" strike="noStrike" kern="1200" baseline="0" dirty="0" smtClean="0">
                <a:solidFill>
                  <a:schemeClr val="tx1"/>
                </a:solidFill>
                <a:latin typeface="+mn-lt"/>
                <a:ea typeface="+mn-ea"/>
                <a:cs typeface="+mn-cs"/>
              </a:rPr>
              <a:t> and </a:t>
            </a:r>
            <a:r>
              <a:rPr lang="lt-LT" sz="1200" b="0" i="0" u="none" strike="noStrike" kern="1200" baseline="0" dirty="0" err="1" smtClean="0">
                <a:solidFill>
                  <a:schemeClr val="tx1"/>
                </a:solidFill>
                <a:latin typeface="+mn-lt"/>
                <a:ea typeface="+mn-ea"/>
                <a:cs typeface="+mn-cs"/>
              </a:rPr>
              <a:t>Customs</a:t>
            </a:r>
            <a:r>
              <a:rPr lang="lt-LT" sz="1200" b="0" i="0" u="none" strike="noStrike" kern="1200" baseline="0" dirty="0" smtClean="0">
                <a:solidFill>
                  <a:schemeClr val="tx1"/>
                </a:solidFill>
                <a:latin typeface="+mn-lt"/>
                <a:ea typeface="+mn-ea"/>
                <a:cs typeface="+mn-cs"/>
              </a:rPr>
              <a:t>. (2017). </a:t>
            </a:r>
            <a:r>
              <a:rPr lang="en-US" sz="1200" b="0" i="0" u="none" strike="noStrike" kern="1200" baseline="0" dirty="0" smtClean="0">
                <a:solidFill>
                  <a:schemeClr val="tx1"/>
                </a:solidFill>
                <a:latin typeface="+mn-lt"/>
                <a:ea typeface="+mn-ea"/>
                <a:cs typeface="+mn-cs"/>
              </a:rPr>
              <a:t>Investigation into overseas sellers failing to charge VAT on online sales</a:t>
            </a:r>
            <a:r>
              <a:rPr lang="lt-LT" sz="1200" b="0" i="0" u="none" strike="noStrike" kern="1200" baseline="0" dirty="0" smtClean="0">
                <a:solidFill>
                  <a:schemeClr val="tx1"/>
                </a:solidFill>
                <a:latin typeface="+mn-lt"/>
                <a:ea typeface="+mn-ea"/>
                <a:cs typeface="+mn-cs"/>
              </a:rPr>
              <a:t>.</a:t>
            </a:r>
            <a:endParaRPr lang="en-US"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ADECB8A-C24E-4DA1-BA5C-234363378786}" type="slidenum">
              <a:rPr lang="en-GB" smtClean="0"/>
              <a:t>5</a:t>
            </a:fld>
            <a:endParaRPr lang="en-GB"/>
          </a:p>
        </p:txBody>
      </p:sp>
    </p:spTree>
    <p:extLst>
      <p:ext uri="{BB962C8B-B14F-4D97-AF65-F5344CB8AC3E}">
        <p14:creationId xmlns:p14="http://schemas.microsoft.com/office/powerpoint/2010/main" val="893221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lt-LT" dirty="0" smtClean="0"/>
              <a:t>2021 m. panaikinama PVM lengvata siuntiniams iki 22 Eur, todėl visi siuntiniai bus apmokestinti. Europos Komisija tikisi, kad dėl to valstybių narių biudžetai padidės 7 mlrd. Eur. </a:t>
            </a:r>
          </a:p>
          <a:p>
            <a:pPr algn="just"/>
            <a:endParaRPr lang="lt-LT" dirty="0" smtClean="0"/>
          </a:p>
          <a:p>
            <a:pPr algn="just"/>
            <a:r>
              <a:rPr lang="lt-LT" dirty="0" smtClean="0"/>
              <a:t>Europos Audito Rūmai (2019) tyrė naujų taisyklių tinkamumą spręsti el. prekybos iš trečiųjų šalių apmokestinimo problemą. Ataskaitoje daroma išvada, kad „ES neįveikia visų teisingų prekėms ir paslaugoms, kuriomis prekiaujama internete, taikomo PVM ir muitų sumų surinkimo iššūkių“, nes nuo 2021 m. įsigaliojanti sistema nesprendžia vertės sumažinimo problemos. Trečiųjų šalių pardavėjai toliau galės deklaruoti žymiai mažesnę nei realią prekių vertę ir taip užtikrinti, kad efektyvus jų prekių apmokestinimo tarifas yra mažesnis nei įprastinis pirkėjo šalyje.</a:t>
            </a:r>
          </a:p>
          <a:p>
            <a:endParaRPr lang="lt-LT" dirty="0"/>
          </a:p>
        </p:txBody>
      </p:sp>
      <p:sp>
        <p:nvSpPr>
          <p:cNvPr id="4" name="Slide Number Placeholder 3"/>
          <p:cNvSpPr>
            <a:spLocks noGrp="1"/>
          </p:cNvSpPr>
          <p:nvPr>
            <p:ph type="sldNum" sz="quarter" idx="10"/>
          </p:nvPr>
        </p:nvSpPr>
        <p:spPr/>
        <p:txBody>
          <a:bodyPr/>
          <a:lstStyle/>
          <a:p>
            <a:fld id="{FADECB8A-C24E-4DA1-BA5C-234363378786}" type="slidenum">
              <a:rPr lang="en-GB" smtClean="0"/>
              <a:t>6</a:t>
            </a:fld>
            <a:endParaRPr lang="en-GB"/>
          </a:p>
        </p:txBody>
      </p:sp>
    </p:spTree>
    <p:extLst>
      <p:ext uri="{BB962C8B-B14F-4D97-AF65-F5344CB8AC3E}">
        <p14:creationId xmlns:p14="http://schemas.microsoft.com/office/powerpoint/2010/main" val="24408176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1200" kern="1200" dirty="0" smtClean="0">
                <a:solidFill>
                  <a:schemeClr val="tx1"/>
                </a:solidFill>
                <a:effectLst/>
                <a:latin typeface="+mn-lt"/>
                <a:ea typeface="+mn-ea"/>
                <a:cs typeface="+mn-cs"/>
              </a:rPr>
              <a:t>Lietuvos statistikos departamento duomenimis 2019 m. apie 48 proc. Lietuvos gyventojų pirko internetu, o </a:t>
            </a:r>
            <a:r>
              <a:rPr lang="lt-LT" sz="1200" kern="1200" baseline="0" dirty="0" smtClean="0">
                <a:solidFill>
                  <a:schemeClr val="tx1"/>
                </a:solidFill>
                <a:effectLst/>
                <a:latin typeface="+mn-lt"/>
                <a:ea typeface="+mn-ea"/>
                <a:cs typeface="+mn-cs"/>
              </a:rPr>
              <a:t>beveik 19</a:t>
            </a:r>
            <a:r>
              <a:rPr lang="lt-LT" sz="1200" kern="1200" dirty="0" smtClean="0">
                <a:solidFill>
                  <a:schemeClr val="tx1"/>
                </a:solidFill>
                <a:effectLst/>
                <a:latin typeface="+mn-lt"/>
                <a:ea typeface="+mn-ea"/>
                <a:cs typeface="+mn-cs"/>
              </a:rPr>
              <a:t> proc. įsigijo prekių iš trečiųjų šalių. Gyventojų dalis, kuri perka internetu nuo 2012 m. auga beveik 4 proc. per metus. </a:t>
            </a:r>
          </a:p>
        </p:txBody>
      </p:sp>
      <p:sp>
        <p:nvSpPr>
          <p:cNvPr id="4" name="Slide Number Placeholder 3"/>
          <p:cNvSpPr>
            <a:spLocks noGrp="1"/>
          </p:cNvSpPr>
          <p:nvPr>
            <p:ph type="sldNum" sz="quarter" idx="10"/>
          </p:nvPr>
        </p:nvSpPr>
        <p:spPr/>
        <p:txBody>
          <a:bodyPr/>
          <a:lstStyle/>
          <a:p>
            <a:fld id="{FADECB8A-C24E-4DA1-BA5C-234363378786}" type="slidenum">
              <a:rPr lang="en-GB" smtClean="0"/>
              <a:t>7</a:t>
            </a:fld>
            <a:endParaRPr lang="en-GB"/>
          </a:p>
        </p:txBody>
      </p:sp>
    </p:spTree>
    <p:extLst>
      <p:ext uri="{BB962C8B-B14F-4D97-AF65-F5344CB8AC3E}">
        <p14:creationId xmlns:p14="http://schemas.microsoft.com/office/powerpoint/2010/main" val="3214877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ADECB8A-C24E-4DA1-BA5C-234363378786}" type="slidenum">
              <a:rPr lang="en-GB" smtClean="0"/>
              <a:t>8</a:t>
            </a:fld>
            <a:endParaRPr lang="en-GB"/>
          </a:p>
        </p:txBody>
      </p:sp>
    </p:spTree>
    <p:extLst>
      <p:ext uri="{BB962C8B-B14F-4D97-AF65-F5344CB8AC3E}">
        <p14:creationId xmlns:p14="http://schemas.microsoft.com/office/powerpoint/2010/main" val="32659789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t-LT" sz="1200" b="0" i="0" u="none" strike="noStrike" kern="1200" baseline="0" dirty="0" smtClean="0">
                <a:solidFill>
                  <a:schemeClr val="tx1"/>
                </a:solidFill>
                <a:latin typeface="+mn-lt"/>
                <a:ea typeface="+mn-ea"/>
                <a:cs typeface="+mn-cs"/>
              </a:rPr>
              <a:t>Copenhagen Economics. (2016).  </a:t>
            </a:r>
            <a:r>
              <a:rPr lang="en-US" sz="1200" b="0" i="0" u="none" strike="noStrike" kern="1200" baseline="0" dirty="0" smtClean="0">
                <a:solidFill>
                  <a:schemeClr val="tx1"/>
                </a:solidFill>
                <a:latin typeface="+mn-lt"/>
                <a:ea typeface="+mn-ea"/>
                <a:cs typeface="+mn-cs"/>
              </a:rPr>
              <a:t>E-commerce </a:t>
            </a:r>
            <a:r>
              <a:rPr lang="lt-LT" sz="1200" b="0" i="0" u="none" strike="noStrike" kern="1200" baseline="0" dirty="0" smtClean="0">
                <a:solidFill>
                  <a:schemeClr val="tx1"/>
                </a:solidFill>
                <a:latin typeface="+mn-lt"/>
                <a:ea typeface="+mn-ea"/>
                <a:cs typeface="+mn-cs"/>
              </a:rPr>
              <a:t>I</a:t>
            </a:r>
            <a:r>
              <a:rPr lang="en-US" sz="1200" b="0" i="0" u="none" strike="noStrike" kern="1200" baseline="0" dirty="0" err="1" smtClean="0">
                <a:solidFill>
                  <a:schemeClr val="tx1"/>
                </a:solidFill>
                <a:latin typeface="+mn-lt"/>
                <a:ea typeface="+mn-ea"/>
                <a:cs typeface="+mn-cs"/>
              </a:rPr>
              <a:t>mports</a:t>
            </a:r>
            <a:r>
              <a:rPr lang="en-US" sz="1200" b="0" i="0" u="none" strike="noStrike" kern="1200" baseline="0" dirty="0" smtClean="0">
                <a:solidFill>
                  <a:schemeClr val="tx1"/>
                </a:solidFill>
                <a:latin typeface="+mn-lt"/>
                <a:ea typeface="+mn-ea"/>
                <a:cs typeface="+mn-cs"/>
              </a:rPr>
              <a:t> into </a:t>
            </a:r>
            <a:r>
              <a:rPr lang="lt-LT" sz="1200" b="0" i="0" u="none" strike="noStrike" kern="1200" baseline="0" dirty="0" smtClean="0">
                <a:solidFill>
                  <a:schemeClr val="tx1"/>
                </a:solidFill>
                <a:latin typeface="+mn-lt"/>
                <a:ea typeface="+mn-ea"/>
                <a:cs typeface="+mn-cs"/>
              </a:rPr>
              <a:t>E</a:t>
            </a:r>
            <a:r>
              <a:rPr lang="en-US" sz="1200" b="0" i="0" u="none" strike="noStrike" kern="1200" baseline="0" dirty="0" err="1" smtClean="0">
                <a:solidFill>
                  <a:schemeClr val="tx1"/>
                </a:solidFill>
                <a:latin typeface="+mn-lt"/>
                <a:ea typeface="+mn-ea"/>
                <a:cs typeface="+mn-cs"/>
              </a:rPr>
              <a:t>urope</a:t>
            </a:r>
            <a:r>
              <a:rPr lang="en-US" sz="1200" b="0" i="0" u="none" strike="noStrike" kern="1200" baseline="0" dirty="0" smtClean="0">
                <a:solidFill>
                  <a:schemeClr val="tx1"/>
                </a:solidFill>
                <a:latin typeface="+mn-lt"/>
                <a:ea typeface="+mn-ea"/>
                <a:cs typeface="+mn-cs"/>
              </a:rPr>
              <a:t>: </a:t>
            </a:r>
            <a:r>
              <a:rPr lang="lt-LT" sz="1200" b="0" i="0" u="none" strike="noStrike" kern="1200" baseline="0" dirty="0" smtClean="0">
                <a:solidFill>
                  <a:schemeClr val="tx1"/>
                </a:solidFill>
                <a:latin typeface="+mn-lt"/>
                <a:ea typeface="+mn-ea"/>
                <a:cs typeface="+mn-cs"/>
              </a:rPr>
              <a:t>VAT</a:t>
            </a:r>
            <a:r>
              <a:rPr lang="en-US" sz="1200" b="0" i="0" u="none" strike="noStrike" kern="1200" baseline="0" dirty="0" smtClean="0">
                <a:solidFill>
                  <a:schemeClr val="tx1"/>
                </a:solidFill>
                <a:latin typeface="+mn-lt"/>
                <a:ea typeface="+mn-ea"/>
                <a:cs typeface="+mn-cs"/>
              </a:rPr>
              <a:t> and </a:t>
            </a:r>
            <a:r>
              <a:rPr lang="lt-LT" sz="1200" b="0" i="0" u="none" strike="noStrike" kern="1200" baseline="0" dirty="0" smtClean="0">
                <a:solidFill>
                  <a:schemeClr val="tx1"/>
                </a:solidFill>
                <a:latin typeface="+mn-lt"/>
                <a:ea typeface="+mn-ea"/>
                <a:cs typeface="+mn-cs"/>
              </a:rPr>
              <a:t>C</a:t>
            </a:r>
            <a:r>
              <a:rPr lang="en-US" sz="1200" b="0" i="0" u="none" strike="noStrike" kern="1200" baseline="0" dirty="0" err="1" smtClean="0">
                <a:solidFill>
                  <a:schemeClr val="tx1"/>
                </a:solidFill>
                <a:latin typeface="+mn-lt"/>
                <a:ea typeface="+mn-ea"/>
                <a:cs typeface="+mn-cs"/>
              </a:rPr>
              <a:t>ustoms</a:t>
            </a:r>
            <a:r>
              <a:rPr lang="en-US" sz="1200" b="0" i="0" u="none" strike="noStrike" kern="1200" baseline="0" dirty="0" smtClean="0">
                <a:solidFill>
                  <a:schemeClr val="tx1"/>
                </a:solidFill>
                <a:latin typeface="+mn-lt"/>
                <a:ea typeface="+mn-ea"/>
                <a:cs typeface="+mn-cs"/>
              </a:rPr>
              <a:t> </a:t>
            </a:r>
            <a:r>
              <a:rPr lang="lt-LT" sz="1200" b="0" i="0" u="none" strike="noStrike" kern="1200" baseline="0" dirty="0" smtClean="0">
                <a:solidFill>
                  <a:schemeClr val="tx1"/>
                </a:solidFill>
                <a:latin typeface="+mn-lt"/>
                <a:ea typeface="+mn-ea"/>
                <a:cs typeface="+mn-cs"/>
              </a:rPr>
              <a:t>T</a:t>
            </a:r>
            <a:r>
              <a:rPr lang="en-US" sz="1200" b="0" i="0" u="none" strike="noStrike" kern="1200" baseline="0" dirty="0" err="1" smtClean="0">
                <a:solidFill>
                  <a:schemeClr val="tx1"/>
                </a:solidFill>
                <a:latin typeface="+mn-lt"/>
                <a:ea typeface="+mn-ea"/>
                <a:cs typeface="+mn-cs"/>
              </a:rPr>
              <a:t>reatment</a:t>
            </a:r>
            <a:endParaRPr lang="lt-LT" sz="1200" b="0" i="0"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FADECB8A-C24E-4DA1-BA5C-234363378786}" type="slidenum">
              <a:rPr lang="en-GB" smtClean="0"/>
              <a:t>9</a:t>
            </a:fld>
            <a:endParaRPr lang="en-GB"/>
          </a:p>
        </p:txBody>
      </p:sp>
    </p:spTree>
    <p:extLst>
      <p:ext uri="{BB962C8B-B14F-4D97-AF65-F5344CB8AC3E}">
        <p14:creationId xmlns:p14="http://schemas.microsoft.com/office/powerpoint/2010/main" val="36373788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68804"/>
            <a:ext cx="9144000" cy="2387600"/>
          </a:xfrm>
        </p:spPr>
        <p:txBody>
          <a:bodyPr anchor="b"/>
          <a:lstStyle>
            <a:lvl1pPr algn="ctr">
              <a:defRPr sz="6000" b="1" baseline="0">
                <a:solidFill>
                  <a:srgbClr val="003399"/>
                </a:solidFill>
              </a:defRPr>
            </a:lvl1pPr>
          </a:lstStyle>
          <a:p>
            <a:r>
              <a:rPr lang="en-US" dirty="0" smtClean="0"/>
              <a:t>Click to edit Master title style</a:t>
            </a:r>
            <a:endParaRPr lang="lt-LT" dirty="0"/>
          </a:p>
        </p:txBody>
      </p:sp>
      <p:sp>
        <p:nvSpPr>
          <p:cNvPr id="3" name="Subtitle 2"/>
          <p:cNvSpPr>
            <a:spLocks noGrp="1"/>
          </p:cNvSpPr>
          <p:nvPr>
            <p:ph type="subTitle" idx="1"/>
          </p:nvPr>
        </p:nvSpPr>
        <p:spPr>
          <a:xfrm>
            <a:off x="1524000" y="4348479"/>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lt-LT"/>
          </a:p>
        </p:txBody>
      </p:sp>
      <p:sp>
        <p:nvSpPr>
          <p:cNvPr id="4" name="Date Placeholder 3"/>
          <p:cNvSpPr>
            <a:spLocks noGrp="1"/>
          </p:cNvSpPr>
          <p:nvPr>
            <p:ph type="dt" sz="half" idx="10"/>
          </p:nvPr>
        </p:nvSpPr>
        <p:spPr/>
        <p:txBody>
          <a:bodyPr/>
          <a:lstStyle/>
          <a:p>
            <a:fld id="{69C21203-5072-4B9A-836F-E02D574B4342}" type="datetimeFigureOut">
              <a:rPr lang="lt-LT" smtClean="0"/>
              <a:t>2020.06.17</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lvl1pPr algn="l">
              <a:defRPr/>
            </a:lvl1pPr>
          </a:lstStyle>
          <a:p>
            <a:fld id="{0ACADF0F-9FCB-4EBC-91B9-CBB3F3DBAE02}" type="slidenum">
              <a:rPr lang="lt-LT" smtClean="0"/>
              <a:pPr/>
              <a:t>‹#›</a:t>
            </a:fld>
            <a:endParaRPr lang="lt-LT"/>
          </a:p>
        </p:txBody>
      </p:sp>
      <p:pic>
        <p:nvPicPr>
          <p:cNvPr id="7" name="Picture 6" descr="Estep logo titulinis-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2969573" cy="2704433"/>
          </a:xfrm>
          <a:prstGeom prst="rect">
            <a:avLst/>
          </a:prstGeom>
        </p:spPr>
      </p:pic>
    </p:spTree>
    <p:extLst>
      <p:ext uri="{BB962C8B-B14F-4D97-AF65-F5344CB8AC3E}">
        <p14:creationId xmlns:p14="http://schemas.microsoft.com/office/powerpoint/2010/main" val="409802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399"/>
                </a:solidFill>
              </a:defRPr>
            </a:lvl1pPr>
          </a:lstStyle>
          <a:p>
            <a:r>
              <a:rPr lang="en-US" smtClean="0"/>
              <a:t>Click to edit Master title style</a:t>
            </a:r>
            <a:endParaRPr lang="lt-L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10"/>
          </p:nvPr>
        </p:nvSpPr>
        <p:spPr/>
        <p:txBody>
          <a:bodyPr/>
          <a:lstStyle/>
          <a:p>
            <a:fld id="{69C21203-5072-4B9A-836F-E02D574B4342}" type="datetimeFigureOut">
              <a:rPr lang="lt-LT" smtClean="0"/>
              <a:t>2020.06.17</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lvl1pPr algn="l">
              <a:defRPr/>
            </a:lvl1pPr>
          </a:lstStyle>
          <a:p>
            <a:fld id="{0ACADF0F-9FCB-4EBC-91B9-CBB3F3DBAE02}" type="slidenum">
              <a:rPr lang="lt-LT" smtClean="0"/>
              <a:pPr/>
              <a:t>‹#›</a:t>
            </a:fld>
            <a:endParaRPr lang="lt-LT"/>
          </a:p>
        </p:txBody>
      </p:sp>
      <p:pic>
        <p:nvPicPr>
          <p:cNvPr id="7" name="Picture 6" descr="Estep logo-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63039" y="6356350"/>
            <a:ext cx="1090761" cy="368681"/>
          </a:xfrm>
          <a:prstGeom prst="rect">
            <a:avLst/>
          </a:prstGeom>
        </p:spPr>
      </p:pic>
      <p:pic>
        <p:nvPicPr>
          <p:cNvPr id="8" name="Picture 7" descr="Kampas-01.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690224" cy="4129647"/>
          </a:xfrm>
          <a:prstGeom prst="rect">
            <a:avLst/>
          </a:prstGeom>
        </p:spPr>
      </p:pic>
    </p:spTree>
    <p:extLst>
      <p:ext uri="{BB962C8B-B14F-4D97-AF65-F5344CB8AC3E}">
        <p14:creationId xmlns:p14="http://schemas.microsoft.com/office/powerpoint/2010/main" val="1863364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lvl1pPr>
              <a:defRPr>
                <a:solidFill>
                  <a:srgbClr val="003399"/>
                </a:solidFill>
              </a:defRPr>
            </a:lvl1pPr>
          </a:lstStyle>
          <a:p>
            <a:r>
              <a:rPr lang="en-US" smtClean="0"/>
              <a:t>Click to edit Master title style</a:t>
            </a:r>
            <a:endParaRPr lang="lt-LT"/>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10"/>
          </p:nvPr>
        </p:nvSpPr>
        <p:spPr/>
        <p:txBody>
          <a:bodyPr/>
          <a:lstStyle/>
          <a:p>
            <a:fld id="{69C21203-5072-4B9A-836F-E02D574B4342}" type="datetimeFigureOut">
              <a:rPr lang="lt-LT" smtClean="0"/>
              <a:t>2020.06.17</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lvl1pPr algn="l">
              <a:defRPr/>
            </a:lvl1pPr>
          </a:lstStyle>
          <a:p>
            <a:fld id="{0ACADF0F-9FCB-4EBC-91B9-CBB3F3DBAE02}" type="slidenum">
              <a:rPr lang="lt-LT" smtClean="0"/>
              <a:pPr/>
              <a:t>‹#›</a:t>
            </a:fld>
            <a:endParaRPr lang="lt-LT"/>
          </a:p>
        </p:txBody>
      </p:sp>
      <p:pic>
        <p:nvPicPr>
          <p:cNvPr id="7" name="Picture 6" descr="Estep logo-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63039" y="6356350"/>
            <a:ext cx="1090761" cy="368681"/>
          </a:xfrm>
          <a:prstGeom prst="rect">
            <a:avLst/>
          </a:prstGeom>
        </p:spPr>
      </p:pic>
      <p:pic>
        <p:nvPicPr>
          <p:cNvPr id="8" name="Picture 7" descr="Kampas-01.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690224" cy="4129647"/>
          </a:xfrm>
          <a:prstGeom prst="rect">
            <a:avLst/>
          </a:prstGeom>
        </p:spPr>
      </p:pic>
    </p:spTree>
    <p:extLst>
      <p:ext uri="{BB962C8B-B14F-4D97-AF65-F5344CB8AC3E}">
        <p14:creationId xmlns:p14="http://schemas.microsoft.com/office/powerpoint/2010/main" val="264208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0555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lvl1pPr>
              <a:defRPr b="0" baseline="0">
                <a:solidFill>
                  <a:srgbClr val="003399"/>
                </a:solidFill>
              </a:defRPr>
            </a:lvl1pPr>
          </a:lstStyle>
          <a:p>
            <a:r>
              <a:rPr lang="en-US" smtClean="0"/>
              <a:t>Click to edit Master title style</a:t>
            </a:r>
            <a:endParaRPr lang="lt-LT"/>
          </a:p>
        </p:txBody>
      </p:sp>
      <p:sp>
        <p:nvSpPr>
          <p:cNvPr id="3" name="Content Placeholder 2"/>
          <p:cNvSpPr>
            <a:spLocks noGrp="1"/>
          </p:cNvSpPr>
          <p:nvPr>
            <p:ph idx="1"/>
          </p:nvPr>
        </p:nvSpPr>
        <p:spPr>
          <a:xfrm>
            <a:off x="838200" y="1405054"/>
            <a:ext cx="10515600" cy="4771909"/>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t-LT" dirty="0"/>
          </a:p>
        </p:txBody>
      </p:sp>
      <p:sp>
        <p:nvSpPr>
          <p:cNvPr id="4" name="Date Placeholder 3"/>
          <p:cNvSpPr>
            <a:spLocks noGrp="1"/>
          </p:cNvSpPr>
          <p:nvPr>
            <p:ph type="dt" sz="half" idx="10"/>
          </p:nvPr>
        </p:nvSpPr>
        <p:spPr/>
        <p:txBody>
          <a:bodyPr/>
          <a:lstStyle/>
          <a:p>
            <a:fld id="{69C21203-5072-4B9A-836F-E02D574B4342}" type="datetimeFigureOut">
              <a:rPr lang="lt-LT" smtClean="0"/>
              <a:t>2020.06.17</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lvl1pPr algn="l">
              <a:defRPr/>
            </a:lvl1pPr>
          </a:lstStyle>
          <a:p>
            <a:fld id="{0ACADF0F-9FCB-4EBC-91B9-CBB3F3DBAE02}" type="slidenum">
              <a:rPr lang="lt-LT" smtClean="0"/>
              <a:pPr/>
              <a:t>‹#›</a:t>
            </a:fld>
            <a:endParaRPr lang="lt-LT" dirty="0"/>
          </a:p>
        </p:txBody>
      </p:sp>
      <p:pic>
        <p:nvPicPr>
          <p:cNvPr id="7" name="Picture 6" descr="Kampas-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690224" cy="4129647"/>
          </a:xfrm>
          <a:prstGeom prst="rect">
            <a:avLst/>
          </a:prstGeom>
        </p:spPr>
      </p:pic>
      <p:pic>
        <p:nvPicPr>
          <p:cNvPr id="8" name="Picture 7" descr="Estep logo-01.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263039" y="6356350"/>
            <a:ext cx="1090761" cy="368681"/>
          </a:xfrm>
          <a:prstGeom prst="rect">
            <a:avLst/>
          </a:prstGeom>
        </p:spPr>
      </p:pic>
    </p:spTree>
    <p:extLst>
      <p:ext uri="{BB962C8B-B14F-4D97-AF65-F5344CB8AC3E}">
        <p14:creationId xmlns:p14="http://schemas.microsoft.com/office/powerpoint/2010/main" val="49719473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b="0" baseline="0">
                <a:solidFill>
                  <a:srgbClr val="003399"/>
                </a:solidFill>
              </a:defRPr>
            </a:lvl1pPr>
          </a:lstStyle>
          <a:p>
            <a:r>
              <a:rPr lang="en-US" smtClean="0"/>
              <a:t>Click to edit Master title style</a:t>
            </a:r>
            <a:endParaRPr lang="lt-LT"/>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C21203-5072-4B9A-836F-E02D574B4342}" type="datetimeFigureOut">
              <a:rPr lang="lt-LT" smtClean="0"/>
              <a:t>2020.06.17</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lvl1pPr algn="l">
              <a:defRPr/>
            </a:lvl1pPr>
          </a:lstStyle>
          <a:p>
            <a:fld id="{0ACADF0F-9FCB-4EBC-91B9-CBB3F3DBAE02}" type="slidenum">
              <a:rPr lang="lt-LT" smtClean="0"/>
              <a:pPr/>
              <a:t>‹#›</a:t>
            </a:fld>
            <a:endParaRPr lang="lt-LT"/>
          </a:p>
        </p:txBody>
      </p:sp>
      <p:pic>
        <p:nvPicPr>
          <p:cNvPr id="7" name="Picture 6" descr="Estep logo-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63039" y="6356350"/>
            <a:ext cx="1090761" cy="368681"/>
          </a:xfrm>
          <a:prstGeom prst="rect">
            <a:avLst/>
          </a:prstGeom>
        </p:spPr>
      </p:pic>
      <p:pic>
        <p:nvPicPr>
          <p:cNvPr id="8" name="Picture 7" descr="Kampas-01.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690224" cy="4129647"/>
          </a:xfrm>
          <a:prstGeom prst="rect">
            <a:avLst/>
          </a:prstGeom>
        </p:spPr>
      </p:pic>
    </p:spTree>
    <p:extLst>
      <p:ext uri="{BB962C8B-B14F-4D97-AF65-F5344CB8AC3E}">
        <p14:creationId xmlns:p14="http://schemas.microsoft.com/office/powerpoint/2010/main" val="1424135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8286"/>
            <a:ext cx="10515600" cy="1325563"/>
          </a:xfrm>
        </p:spPr>
        <p:txBody>
          <a:bodyPr/>
          <a:lstStyle>
            <a:lvl1pPr>
              <a:defRPr baseline="0">
                <a:solidFill>
                  <a:srgbClr val="003399"/>
                </a:solidFill>
              </a:defRPr>
            </a:lvl1pPr>
          </a:lstStyle>
          <a:p>
            <a:r>
              <a:rPr lang="en-US" smtClean="0"/>
              <a:t>Click to edit Master title style</a:t>
            </a:r>
            <a:endParaRPr lang="lt-LT"/>
          </a:p>
        </p:txBody>
      </p:sp>
      <p:sp>
        <p:nvSpPr>
          <p:cNvPr id="3" name="Content Placeholder 2"/>
          <p:cNvSpPr>
            <a:spLocks noGrp="1"/>
          </p:cNvSpPr>
          <p:nvPr>
            <p:ph sz="half" idx="1"/>
          </p:nvPr>
        </p:nvSpPr>
        <p:spPr>
          <a:xfrm>
            <a:off x="838200" y="1513236"/>
            <a:ext cx="5181600" cy="466372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t-LT" dirty="0"/>
          </a:p>
        </p:txBody>
      </p:sp>
      <p:sp>
        <p:nvSpPr>
          <p:cNvPr id="4" name="Content Placeholder 3"/>
          <p:cNvSpPr>
            <a:spLocks noGrp="1"/>
          </p:cNvSpPr>
          <p:nvPr>
            <p:ph sz="half" idx="2"/>
          </p:nvPr>
        </p:nvSpPr>
        <p:spPr>
          <a:xfrm>
            <a:off x="6172200" y="1513236"/>
            <a:ext cx="5181600" cy="4663727"/>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t-LT" dirty="0"/>
          </a:p>
        </p:txBody>
      </p:sp>
      <p:sp>
        <p:nvSpPr>
          <p:cNvPr id="5" name="Date Placeholder 4"/>
          <p:cNvSpPr>
            <a:spLocks noGrp="1"/>
          </p:cNvSpPr>
          <p:nvPr>
            <p:ph type="dt" sz="half" idx="10"/>
          </p:nvPr>
        </p:nvSpPr>
        <p:spPr/>
        <p:txBody>
          <a:bodyPr/>
          <a:lstStyle/>
          <a:p>
            <a:fld id="{69C21203-5072-4B9A-836F-E02D574B4342}" type="datetimeFigureOut">
              <a:rPr lang="lt-LT" smtClean="0"/>
              <a:t>2020.06.17</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lvl1pPr algn="l">
              <a:defRPr/>
            </a:lvl1pPr>
          </a:lstStyle>
          <a:p>
            <a:fld id="{0ACADF0F-9FCB-4EBC-91B9-CBB3F3DBAE02}" type="slidenum">
              <a:rPr lang="lt-LT" smtClean="0"/>
              <a:pPr/>
              <a:t>‹#›</a:t>
            </a:fld>
            <a:endParaRPr lang="lt-LT"/>
          </a:p>
        </p:txBody>
      </p:sp>
      <p:pic>
        <p:nvPicPr>
          <p:cNvPr id="8" name="Picture 7" descr="Estep logo-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63039" y="6356350"/>
            <a:ext cx="1090761" cy="368681"/>
          </a:xfrm>
          <a:prstGeom prst="rect">
            <a:avLst/>
          </a:prstGeom>
        </p:spPr>
      </p:pic>
      <p:pic>
        <p:nvPicPr>
          <p:cNvPr id="9" name="Picture 8" descr="Kampas-01.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690224" cy="4129647"/>
          </a:xfrm>
          <a:prstGeom prst="rect">
            <a:avLst/>
          </a:prstGeom>
        </p:spPr>
      </p:pic>
    </p:spTree>
    <p:extLst>
      <p:ext uri="{BB962C8B-B14F-4D97-AF65-F5344CB8AC3E}">
        <p14:creationId xmlns:p14="http://schemas.microsoft.com/office/powerpoint/2010/main" val="384348556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baseline="0">
                <a:solidFill>
                  <a:srgbClr val="003399"/>
                </a:solidFill>
              </a:defRPr>
            </a:lvl1pPr>
          </a:lstStyle>
          <a:p>
            <a:r>
              <a:rPr lang="en-US" dirty="0" smtClean="0"/>
              <a:t>Click to edit Master title style</a:t>
            </a:r>
            <a:endParaRPr lang="lt-LT"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solidFill>
                  <a:srgbClr val="003399"/>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solidFill>
                  <a:srgbClr val="003399"/>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7" name="Date Placeholder 6"/>
          <p:cNvSpPr>
            <a:spLocks noGrp="1"/>
          </p:cNvSpPr>
          <p:nvPr>
            <p:ph type="dt" sz="half" idx="10"/>
          </p:nvPr>
        </p:nvSpPr>
        <p:spPr/>
        <p:txBody>
          <a:bodyPr/>
          <a:lstStyle/>
          <a:p>
            <a:fld id="{69C21203-5072-4B9A-836F-E02D574B4342}" type="datetimeFigureOut">
              <a:rPr lang="lt-LT" smtClean="0"/>
              <a:t>2020.06.17</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lvl1pPr algn="l">
              <a:defRPr/>
            </a:lvl1pPr>
          </a:lstStyle>
          <a:p>
            <a:fld id="{0ACADF0F-9FCB-4EBC-91B9-CBB3F3DBAE02}" type="slidenum">
              <a:rPr lang="lt-LT" smtClean="0"/>
              <a:pPr/>
              <a:t>‹#›</a:t>
            </a:fld>
            <a:endParaRPr lang="lt-LT"/>
          </a:p>
        </p:txBody>
      </p:sp>
      <p:pic>
        <p:nvPicPr>
          <p:cNvPr id="10" name="Picture 9" descr="Estep logo-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63039" y="6356350"/>
            <a:ext cx="1090761" cy="368681"/>
          </a:xfrm>
          <a:prstGeom prst="rect">
            <a:avLst/>
          </a:prstGeom>
        </p:spPr>
      </p:pic>
      <p:pic>
        <p:nvPicPr>
          <p:cNvPr id="11" name="Picture 10" descr="Kampas-01.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690224" cy="4129647"/>
          </a:xfrm>
          <a:prstGeom prst="rect">
            <a:avLst/>
          </a:prstGeom>
        </p:spPr>
      </p:pic>
    </p:spTree>
    <p:extLst>
      <p:ext uri="{BB962C8B-B14F-4D97-AF65-F5344CB8AC3E}">
        <p14:creationId xmlns:p14="http://schemas.microsoft.com/office/powerpoint/2010/main" val="86200231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rgbClr val="003399"/>
                </a:solidFill>
              </a:defRPr>
            </a:lvl1pPr>
          </a:lstStyle>
          <a:p>
            <a:r>
              <a:rPr lang="en-US" smtClean="0"/>
              <a:t>Click to edit Master title style</a:t>
            </a:r>
            <a:endParaRPr lang="lt-LT"/>
          </a:p>
        </p:txBody>
      </p:sp>
      <p:sp>
        <p:nvSpPr>
          <p:cNvPr id="3" name="Date Placeholder 2"/>
          <p:cNvSpPr>
            <a:spLocks noGrp="1"/>
          </p:cNvSpPr>
          <p:nvPr>
            <p:ph type="dt" sz="half" idx="10"/>
          </p:nvPr>
        </p:nvSpPr>
        <p:spPr/>
        <p:txBody>
          <a:bodyPr/>
          <a:lstStyle/>
          <a:p>
            <a:fld id="{69C21203-5072-4B9A-836F-E02D574B4342}" type="datetimeFigureOut">
              <a:rPr lang="lt-LT" smtClean="0"/>
              <a:t>2020.06.17</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lvl1pPr algn="l">
              <a:defRPr/>
            </a:lvl1pPr>
          </a:lstStyle>
          <a:p>
            <a:fld id="{0ACADF0F-9FCB-4EBC-91B9-CBB3F3DBAE02}" type="slidenum">
              <a:rPr lang="lt-LT" smtClean="0"/>
              <a:pPr/>
              <a:t>‹#›</a:t>
            </a:fld>
            <a:endParaRPr lang="lt-LT"/>
          </a:p>
        </p:txBody>
      </p:sp>
      <p:pic>
        <p:nvPicPr>
          <p:cNvPr id="6" name="Picture 5" descr="Estep logo-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63039" y="6356350"/>
            <a:ext cx="1090761" cy="368681"/>
          </a:xfrm>
          <a:prstGeom prst="rect">
            <a:avLst/>
          </a:prstGeom>
        </p:spPr>
      </p:pic>
      <p:pic>
        <p:nvPicPr>
          <p:cNvPr id="7" name="Picture 6" descr="Kampas-01.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690224" cy="4129647"/>
          </a:xfrm>
          <a:prstGeom prst="rect">
            <a:avLst/>
          </a:prstGeom>
        </p:spPr>
      </p:pic>
    </p:spTree>
    <p:extLst>
      <p:ext uri="{BB962C8B-B14F-4D97-AF65-F5344CB8AC3E}">
        <p14:creationId xmlns:p14="http://schemas.microsoft.com/office/powerpoint/2010/main" val="46566642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C21203-5072-4B9A-836F-E02D574B4342}" type="datetimeFigureOut">
              <a:rPr lang="lt-LT" smtClean="0"/>
              <a:t>2020.06.17</a:t>
            </a:fld>
            <a:endParaRPr lang="lt-LT"/>
          </a:p>
        </p:txBody>
      </p:sp>
      <p:sp>
        <p:nvSpPr>
          <p:cNvPr id="3" name="Footer Placeholder 2"/>
          <p:cNvSpPr>
            <a:spLocks noGrp="1"/>
          </p:cNvSpPr>
          <p:nvPr>
            <p:ph type="ftr" sz="quarter" idx="11"/>
          </p:nvPr>
        </p:nvSpPr>
        <p:spPr/>
        <p:txBody>
          <a:bodyPr/>
          <a:lstStyle/>
          <a:p>
            <a:endParaRPr lang="lt-LT"/>
          </a:p>
        </p:txBody>
      </p:sp>
      <p:sp>
        <p:nvSpPr>
          <p:cNvPr id="4" name="Slide Number Placeholder 3"/>
          <p:cNvSpPr>
            <a:spLocks noGrp="1"/>
          </p:cNvSpPr>
          <p:nvPr>
            <p:ph type="sldNum" sz="quarter" idx="12"/>
          </p:nvPr>
        </p:nvSpPr>
        <p:spPr/>
        <p:txBody>
          <a:bodyPr/>
          <a:lstStyle>
            <a:lvl1pPr algn="l">
              <a:defRPr/>
            </a:lvl1pPr>
          </a:lstStyle>
          <a:p>
            <a:fld id="{0ACADF0F-9FCB-4EBC-91B9-CBB3F3DBAE02}" type="slidenum">
              <a:rPr lang="lt-LT" smtClean="0"/>
              <a:pPr/>
              <a:t>‹#›</a:t>
            </a:fld>
            <a:endParaRPr lang="lt-LT"/>
          </a:p>
        </p:txBody>
      </p:sp>
      <p:pic>
        <p:nvPicPr>
          <p:cNvPr id="5" name="Picture 4" descr="Estep logo-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63039" y="6356350"/>
            <a:ext cx="1090761" cy="368681"/>
          </a:xfrm>
          <a:prstGeom prst="rect">
            <a:avLst/>
          </a:prstGeom>
        </p:spPr>
      </p:pic>
      <p:pic>
        <p:nvPicPr>
          <p:cNvPr id="6" name="Picture 5" descr="Kampas-01.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690224" cy="4129647"/>
          </a:xfrm>
          <a:prstGeom prst="rect">
            <a:avLst/>
          </a:prstGeom>
        </p:spPr>
      </p:pic>
    </p:spTree>
    <p:extLst>
      <p:ext uri="{BB962C8B-B14F-4D97-AF65-F5344CB8AC3E}">
        <p14:creationId xmlns:p14="http://schemas.microsoft.com/office/powerpoint/2010/main" val="312839490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baseline="0">
                <a:solidFill>
                  <a:srgbClr val="003399"/>
                </a:solidFill>
              </a:defRPr>
            </a:lvl1pPr>
          </a:lstStyle>
          <a:p>
            <a:r>
              <a:rPr lang="en-US" dirty="0" smtClean="0"/>
              <a:t>Click to edit Master title style</a:t>
            </a:r>
            <a:endParaRPr lang="lt-LT"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lt-LT"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C21203-5072-4B9A-836F-E02D574B4342}" type="datetimeFigureOut">
              <a:rPr lang="lt-LT" smtClean="0"/>
              <a:t>2020.06.17</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lvl1pPr algn="l">
              <a:defRPr/>
            </a:lvl1pPr>
          </a:lstStyle>
          <a:p>
            <a:fld id="{0ACADF0F-9FCB-4EBC-91B9-CBB3F3DBAE02}" type="slidenum">
              <a:rPr lang="lt-LT" smtClean="0"/>
              <a:pPr/>
              <a:t>‹#›</a:t>
            </a:fld>
            <a:endParaRPr lang="lt-LT"/>
          </a:p>
        </p:txBody>
      </p:sp>
      <p:pic>
        <p:nvPicPr>
          <p:cNvPr id="8" name="Picture 7" descr="Estep logo-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63039" y="6356350"/>
            <a:ext cx="1090761" cy="368681"/>
          </a:xfrm>
          <a:prstGeom prst="rect">
            <a:avLst/>
          </a:prstGeom>
        </p:spPr>
      </p:pic>
      <p:pic>
        <p:nvPicPr>
          <p:cNvPr id="9" name="Picture 8" descr="Kampas-01.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690224" cy="4129647"/>
          </a:xfrm>
          <a:prstGeom prst="rect">
            <a:avLst/>
          </a:prstGeom>
        </p:spPr>
      </p:pic>
    </p:spTree>
    <p:extLst>
      <p:ext uri="{BB962C8B-B14F-4D97-AF65-F5344CB8AC3E}">
        <p14:creationId xmlns:p14="http://schemas.microsoft.com/office/powerpoint/2010/main" val="1799854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rgbClr val="003399"/>
                </a:solidFill>
              </a:defRPr>
            </a:lvl1pPr>
          </a:lstStyle>
          <a:p>
            <a:r>
              <a:rPr lang="en-US" dirty="0" smtClean="0"/>
              <a:t>Click to edit Master title style</a:t>
            </a:r>
            <a:endParaRPr lang="lt-LT"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C21203-5072-4B9A-836F-E02D574B4342}" type="datetimeFigureOut">
              <a:rPr lang="lt-LT" smtClean="0"/>
              <a:t>2020.06.17</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lvl1pPr algn="l">
              <a:defRPr/>
            </a:lvl1pPr>
          </a:lstStyle>
          <a:p>
            <a:fld id="{0ACADF0F-9FCB-4EBC-91B9-CBB3F3DBAE02}" type="slidenum">
              <a:rPr lang="lt-LT" smtClean="0"/>
              <a:pPr/>
              <a:t>‹#›</a:t>
            </a:fld>
            <a:endParaRPr lang="lt-LT"/>
          </a:p>
        </p:txBody>
      </p:sp>
      <p:pic>
        <p:nvPicPr>
          <p:cNvPr id="8" name="Picture 7" descr="Estep logo-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63039" y="6356350"/>
            <a:ext cx="1090761" cy="368681"/>
          </a:xfrm>
          <a:prstGeom prst="rect">
            <a:avLst/>
          </a:prstGeom>
        </p:spPr>
      </p:pic>
      <p:pic>
        <p:nvPicPr>
          <p:cNvPr id="9" name="Picture 8" descr="Kampas-01.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690224" cy="4129647"/>
          </a:xfrm>
          <a:prstGeom prst="rect">
            <a:avLst/>
          </a:prstGeom>
        </p:spPr>
      </p:pic>
    </p:spTree>
    <p:extLst>
      <p:ext uri="{BB962C8B-B14F-4D97-AF65-F5344CB8AC3E}">
        <p14:creationId xmlns:p14="http://schemas.microsoft.com/office/powerpoint/2010/main" val="2245387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lt-LT"/>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t-LT"/>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C21203-5072-4B9A-836F-E02D574B4342}" type="datetimeFigureOut">
              <a:rPr lang="lt-LT" smtClean="0"/>
              <a:t>2020.06.17</a:t>
            </a:fld>
            <a:endParaRPr lang="lt-L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CADF0F-9FCB-4EBC-91B9-CBB3F3DBAE02}" type="slidenum">
              <a:rPr lang="lt-LT" smtClean="0"/>
              <a:t>‹#›</a:t>
            </a:fld>
            <a:endParaRPr lang="lt-LT"/>
          </a:p>
        </p:txBody>
      </p:sp>
    </p:spTree>
    <p:extLst>
      <p:ext uri="{BB962C8B-B14F-4D97-AF65-F5344CB8AC3E}">
        <p14:creationId xmlns:p14="http://schemas.microsoft.com/office/powerpoint/2010/main" val="39544592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chart" Target="../charts/chart9.xml"/></Relationships>
</file>

<file path=ppt/slides/_rels/slide15.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lt-LT" sz="4400" dirty="0" smtClean="0"/>
              <a:t>Elektroninės prekybos iš trečiųjų šalių poveikio Lietuvos mažmeninės prekybos sektoriui ir valstybės biudžeto pajamoms tyrimas</a:t>
            </a:r>
            <a:endParaRPr lang="en-GB" sz="4400" dirty="0"/>
          </a:p>
        </p:txBody>
      </p:sp>
      <p:sp>
        <p:nvSpPr>
          <p:cNvPr id="3" name="Subtitle 2"/>
          <p:cNvSpPr>
            <a:spLocks noGrp="1"/>
          </p:cNvSpPr>
          <p:nvPr>
            <p:ph type="subTitle" idx="1"/>
          </p:nvPr>
        </p:nvSpPr>
        <p:spPr/>
        <p:txBody>
          <a:bodyPr>
            <a:normAutofit/>
          </a:bodyPr>
          <a:lstStyle/>
          <a:p>
            <a:r>
              <a:rPr lang="lt-LT" dirty="0" smtClean="0"/>
              <a:t>2020 m.  birželio 18 d. </a:t>
            </a:r>
          </a:p>
        </p:txBody>
      </p:sp>
    </p:spTree>
    <p:extLst>
      <p:ext uri="{BB962C8B-B14F-4D97-AF65-F5344CB8AC3E}">
        <p14:creationId xmlns:p14="http://schemas.microsoft.com/office/powerpoint/2010/main" val="30175256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Elektroninė prekyba COVID-19 laikotarpiu</a:t>
            </a:r>
            <a:endParaRPr lang="en-GB"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31267848"/>
              </p:ext>
            </p:extLst>
          </p:nvPr>
        </p:nvGraphicFramePr>
        <p:xfrm>
          <a:off x="203200" y="2117775"/>
          <a:ext cx="11493500" cy="4868862"/>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433137" y="1231900"/>
            <a:ext cx="11373852" cy="1754326"/>
          </a:xfrm>
          <a:prstGeom prst="rect">
            <a:avLst/>
          </a:prstGeom>
          <a:noFill/>
        </p:spPr>
        <p:txBody>
          <a:bodyPr wrap="square" rtlCol="0">
            <a:spAutoFit/>
          </a:bodyPr>
          <a:lstStyle/>
          <a:p>
            <a:pPr algn="just"/>
            <a:r>
              <a:rPr lang="lt-LT" dirty="0" smtClean="0"/>
              <a:t>2020 m. balandžio mėnesį dauguma valstybių buvo paskelbusios griežtą karantiną, todėl fizinės prekių parduotuvės neveikė ir tai paskatino prekes pirkti internetu. Tačiau tikėtina, kad augimas sulėtės po fizinių parduotuvių atidarymo.</a:t>
            </a:r>
          </a:p>
          <a:p>
            <a:pPr algn="just"/>
            <a:endParaRPr lang="lt-LT" dirty="0"/>
          </a:p>
          <a:p>
            <a:pPr algn="just"/>
            <a:r>
              <a:rPr lang="lt-LT" dirty="0" smtClean="0"/>
              <a:t>Reprezentatyvios apklausos atliktos Prancūzijoje, Vokietijoje ir Jungtinėje Karalystė atskleidė, kad apie 60 proc. gyventojų teigia, kad po COVID-19 viruso jų el. prekybos naudojimo išliks tokios pačios. </a:t>
            </a:r>
            <a:r>
              <a:rPr lang="lt-LT" b="1" dirty="0" smtClean="0"/>
              <a:t>Atsižvelgiant į tai, šie augimo įverčiai buvo sumažinti 40 proc., prognozuojant visų 2020 m. el. prekybos apyvartą.</a:t>
            </a:r>
          </a:p>
        </p:txBody>
      </p:sp>
      <p:sp>
        <p:nvSpPr>
          <p:cNvPr id="5" name="TextBox 4"/>
          <p:cNvSpPr txBox="1"/>
          <p:nvPr/>
        </p:nvSpPr>
        <p:spPr>
          <a:xfrm>
            <a:off x="332203" y="6348908"/>
            <a:ext cx="6208297" cy="369332"/>
          </a:xfrm>
          <a:prstGeom prst="rect">
            <a:avLst/>
          </a:prstGeom>
          <a:noFill/>
        </p:spPr>
        <p:txBody>
          <a:bodyPr wrap="square" rtlCol="0">
            <a:spAutoFit/>
          </a:bodyPr>
          <a:lstStyle/>
          <a:p>
            <a:r>
              <a:rPr lang="lt-LT" dirty="0" smtClean="0"/>
              <a:t>Šaltinis: apskaičiuota ESTEP pagal </a:t>
            </a:r>
            <a:r>
              <a:rPr lang="lt-LT" dirty="0" err="1" smtClean="0"/>
              <a:t>BazaarVoice</a:t>
            </a:r>
            <a:r>
              <a:rPr lang="lt-LT" dirty="0" smtClean="0"/>
              <a:t> duomenis</a:t>
            </a:r>
            <a:endParaRPr lang="en-GB" dirty="0"/>
          </a:p>
        </p:txBody>
      </p:sp>
    </p:spTree>
    <p:extLst>
      <p:ext uri="{BB962C8B-B14F-4D97-AF65-F5344CB8AC3E}">
        <p14:creationId xmlns:p14="http://schemas.microsoft.com/office/powerpoint/2010/main" val="26057211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Gyventojų išlaidos internetu užsakytoms prekėms iš trečiųjų šalių</a:t>
            </a:r>
            <a:endParaRPr lang="en-GB" dirty="0"/>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705249111"/>
              </p:ext>
            </p:extLst>
          </p:nvPr>
        </p:nvGraphicFramePr>
        <p:xfrm>
          <a:off x="838200" y="1512888"/>
          <a:ext cx="5181600" cy="4664075"/>
        </p:xfrm>
        <a:graphic>
          <a:graphicData uri="http://schemas.openxmlformats.org/drawingml/2006/chart">
            <c:chart xmlns:c="http://schemas.openxmlformats.org/drawingml/2006/chart" xmlns:r="http://schemas.openxmlformats.org/officeDocument/2006/relationships" r:id="rId3"/>
          </a:graphicData>
        </a:graphic>
      </p:graphicFrame>
      <p:sp>
        <p:nvSpPr>
          <p:cNvPr id="9" name="Content Placeholder 8"/>
          <p:cNvSpPr>
            <a:spLocks noGrp="1"/>
          </p:cNvSpPr>
          <p:nvPr>
            <p:ph sz="half" idx="2"/>
          </p:nvPr>
        </p:nvSpPr>
        <p:spPr>
          <a:xfrm>
            <a:off x="6172200" y="1513236"/>
            <a:ext cx="5656943" cy="4663727"/>
          </a:xfrm>
        </p:spPr>
        <p:txBody>
          <a:bodyPr>
            <a:normAutofit fontScale="92500" lnSpcReduction="20000"/>
          </a:bodyPr>
          <a:lstStyle/>
          <a:p>
            <a:pPr algn="just"/>
            <a:r>
              <a:rPr lang="lt-LT" dirty="0" smtClean="0"/>
              <a:t>Gyventojų pirkusių internetu iš trečiųjų šalių skaičius – 479 351 (</a:t>
            </a:r>
            <a:r>
              <a:rPr lang="en-US" dirty="0" smtClean="0"/>
              <a:t>16,1 proc. </a:t>
            </a:r>
            <a:r>
              <a:rPr lang="lt-LT" dirty="0" smtClean="0"/>
              <a:t>gyventojų).</a:t>
            </a:r>
            <a:endParaRPr lang="lt-LT" dirty="0"/>
          </a:p>
          <a:p>
            <a:pPr algn="just"/>
            <a:r>
              <a:rPr lang="lt-LT" dirty="0" smtClean="0"/>
              <a:t>Išlaidos – </a:t>
            </a:r>
            <a:r>
              <a:rPr lang="lt-LT" b="1" dirty="0" smtClean="0"/>
              <a:t>142,4 mln. Eur</a:t>
            </a:r>
            <a:r>
              <a:rPr lang="lt-LT" dirty="0" smtClean="0"/>
              <a:t>, t. y. </a:t>
            </a:r>
            <a:r>
              <a:rPr lang="en-US" dirty="0" smtClean="0"/>
              <a:t>36,8 proc. vis</a:t>
            </a:r>
            <a:r>
              <a:rPr lang="lt-LT" dirty="0" smtClean="0"/>
              <a:t>ų išlaidų internetu. Vadovaujantis prognozėmis, </a:t>
            </a:r>
            <a:r>
              <a:rPr lang="lt-LT" b="1" dirty="0" smtClean="0"/>
              <a:t>2020 m. ši apyvarta bus apie </a:t>
            </a:r>
            <a:r>
              <a:rPr lang="en-US" b="1" dirty="0" smtClean="0"/>
              <a:t>225</a:t>
            </a:r>
            <a:r>
              <a:rPr lang="lt-LT" b="1" dirty="0" smtClean="0"/>
              <a:t> mln. Eur</a:t>
            </a:r>
            <a:endParaRPr lang="lt-LT" b="1" dirty="0"/>
          </a:p>
          <a:p>
            <a:pPr algn="just"/>
            <a:r>
              <a:rPr lang="lt-LT" dirty="0" smtClean="0"/>
              <a:t>Vidutinis krepšelis – </a:t>
            </a:r>
            <a:r>
              <a:rPr lang="en-US" b="1" dirty="0" smtClean="0"/>
              <a:t>67,9</a:t>
            </a:r>
            <a:r>
              <a:rPr lang="lt-LT" b="1" dirty="0" smtClean="0"/>
              <a:t> Eur</a:t>
            </a:r>
            <a:r>
              <a:rPr lang="en-US" b="1" dirty="0" smtClean="0"/>
              <a:t> </a:t>
            </a:r>
            <a:r>
              <a:rPr lang="en-US" dirty="0" smtClean="0"/>
              <a:t>(apklausos duomenimis)</a:t>
            </a:r>
            <a:r>
              <a:rPr lang="lt-LT" dirty="0" smtClean="0"/>
              <a:t>:</a:t>
            </a:r>
          </a:p>
          <a:p>
            <a:pPr lvl="1" algn="just"/>
            <a:r>
              <a:rPr lang="lt-LT" i="1" dirty="0" smtClean="0"/>
              <a:t>Muitinės patikrintų prekių v</a:t>
            </a:r>
            <a:r>
              <a:rPr lang="en-US" i="1" dirty="0" smtClean="0"/>
              <a:t>idutinis </a:t>
            </a:r>
            <a:r>
              <a:rPr lang="lt-LT" i="1" dirty="0" smtClean="0"/>
              <a:t>krepšelis – 121 Eur (LR muitinės duomenimis).</a:t>
            </a:r>
            <a:endParaRPr lang="lt-LT" dirty="0"/>
          </a:p>
          <a:p>
            <a:pPr algn="just"/>
            <a:r>
              <a:rPr lang="lt-LT" dirty="0" smtClean="0"/>
              <a:t>Vidutinės asmens išlaidos per metus – </a:t>
            </a:r>
            <a:r>
              <a:rPr lang="en-US" dirty="0" smtClean="0"/>
              <a:t>297 Eur</a:t>
            </a:r>
            <a:r>
              <a:rPr lang="lt-LT" dirty="0"/>
              <a:t>.</a:t>
            </a:r>
            <a:endParaRPr lang="en-GB" dirty="0"/>
          </a:p>
        </p:txBody>
      </p:sp>
      <p:sp>
        <p:nvSpPr>
          <p:cNvPr id="5" name="TextBox 4"/>
          <p:cNvSpPr txBox="1"/>
          <p:nvPr/>
        </p:nvSpPr>
        <p:spPr>
          <a:xfrm>
            <a:off x="994610" y="6112042"/>
            <a:ext cx="5293894" cy="369332"/>
          </a:xfrm>
          <a:prstGeom prst="rect">
            <a:avLst/>
          </a:prstGeom>
          <a:noFill/>
        </p:spPr>
        <p:txBody>
          <a:bodyPr wrap="square" rtlCol="0">
            <a:spAutoFit/>
          </a:bodyPr>
          <a:lstStyle/>
          <a:p>
            <a:r>
              <a:rPr lang="lt-LT" dirty="0" smtClean="0"/>
              <a:t>Šaltinis: ESTEP duomenys</a:t>
            </a:r>
            <a:endParaRPr lang="en-GB" dirty="0"/>
          </a:p>
        </p:txBody>
      </p:sp>
    </p:spTree>
    <p:extLst>
      <p:ext uri="{BB962C8B-B14F-4D97-AF65-F5344CB8AC3E}">
        <p14:creationId xmlns:p14="http://schemas.microsoft.com/office/powerpoint/2010/main" val="23419256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2"/>
          <p:cNvGraphicFramePr>
            <a:graphicFrameLocks noGrp="1"/>
          </p:cNvGraphicFramePr>
          <p:nvPr>
            <p:ph idx="1"/>
            <p:extLst>
              <p:ext uri="{D42A27DB-BD31-4B8C-83A1-F6EECF244321}">
                <p14:modId xmlns:p14="http://schemas.microsoft.com/office/powerpoint/2010/main" val="2986618667"/>
              </p:ext>
            </p:extLst>
          </p:nvPr>
        </p:nvGraphicFramePr>
        <p:xfrm>
          <a:off x="647700" y="3263899"/>
          <a:ext cx="11442700" cy="2755901"/>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4"/>
          <p:cNvSpPr>
            <a:spLocks noGrp="1"/>
          </p:cNvSpPr>
          <p:nvPr>
            <p:ph type="title"/>
          </p:nvPr>
        </p:nvSpPr>
        <p:spPr/>
        <p:txBody>
          <a:bodyPr>
            <a:normAutofit/>
          </a:bodyPr>
          <a:lstStyle/>
          <a:p>
            <a:r>
              <a:rPr lang="lt-LT" dirty="0" smtClean="0"/>
              <a:t>Gyventojų išlaidos iš trečiųjų šalių internetu pirktoms prekėms pagal kategoriją</a:t>
            </a:r>
            <a:endParaRPr lang="lt-LT" dirty="0"/>
          </a:p>
        </p:txBody>
      </p:sp>
      <p:graphicFrame>
        <p:nvGraphicFramePr>
          <p:cNvPr id="4" name="Content Placeholder 2"/>
          <p:cNvGraphicFramePr>
            <a:graphicFrameLocks/>
          </p:cNvGraphicFramePr>
          <p:nvPr>
            <p:extLst>
              <p:ext uri="{D42A27DB-BD31-4B8C-83A1-F6EECF244321}">
                <p14:modId xmlns:p14="http://schemas.microsoft.com/office/powerpoint/2010/main" val="253614100"/>
              </p:ext>
            </p:extLst>
          </p:nvPr>
        </p:nvGraphicFramePr>
        <p:xfrm>
          <a:off x="629557" y="1739900"/>
          <a:ext cx="11219543" cy="2024062"/>
        </p:xfrm>
        <a:graphic>
          <a:graphicData uri="http://schemas.openxmlformats.org/drawingml/2006/chart">
            <c:chart xmlns:c="http://schemas.openxmlformats.org/drawingml/2006/chart" xmlns:r="http://schemas.openxmlformats.org/officeDocument/2006/relationships" r:id="rId4"/>
          </a:graphicData>
        </a:graphic>
      </p:graphicFrame>
      <p:sp>
        <p:nvSpPr>
          <p:cNvPr id="2" name="TextBox 1"/>
          <p:cNvSpPr txBox="1"/>
          <p:nvPr/>
        </p:nvSpPr>
        <p:spPr>
          <a:xfrm>
            <a:off x="281632" y="1955800"/>
            <a:ext cx="461665" cy="1754326"/>
          </a:xfrm>
          <a:prstGeom prst="rect">
            <a:avLst/>
          </a:prstGeom>
          <a:noFill/>
        </p:spPr>
        <p:txBody>
          <a:bodyPr vert="vert270" wrap="square" rtlCol="0">
            <a:spAutoFit/>
          </a:bodyPr>
          <a:lstStyle/>
          <a:p>
            <a:r>
              <a:rPr lang="lt-LT" dirty="0" smtClean="0"/>
              <a:t>Mln. Eur</a:t>
            </a:r>
            <a:endParaRPr lang="lt-LT" dirty="0"/>
          </a:p>
        </p:txBody>
      </p:sp>
      <p:sp>
        <p:nvSpPr>
          <p:cNvPr id="6" name="TextBox 5"/>
          <p:cNvSpPr txBox="1"/>
          <p:nvPr/>
        </p:nvSpPr>
        <p:spPr>
          <a:xfrm>
            <a:off x="281632" y="3862526"/>
            <a:ext cx="461665" cy="1754326"/>
          </a:xfrm>
          <a:prstGeom prst="rect">
            <a:avLst/>
          </a:prstGeom>
          <a:noFill/>
        </p:spPr>
        <p:txBody>
          <a:bodyPr vert="vert270" wrap="square" rtlCol="0">
            <a:spAutoFit/>
          </a:bodyPr>
          <a:lstStyle/>
          <a:p>
            <a:r>
              <a:rPr lang="lt-LT" dirty="0" smtClean="0"/>
              <a:t>Proc.</a:t>
            </a:r>
            <a:endParaRPr lang="lt-LT" dirty="0"/>
          </a:p>
        </p:txBody>
      </p:sp>
      <p:sp>
        <p:nvSpPr>
          <p:cNvPr id="3" name="TextBox 2"/>
          <p:cNvSpPr txBox="1"/>
          <p:nvPr/>
        </p:nvSpPr>
        <p:spPr>
          <a:xfrm>
            <a:off x="7277100" y="1955800"/>
            <a:ext cx="4914900" cy="707886"/>
          </a:xfrm>
          <a:prstGeom prst="rect">
            <a:avLst/>
          </a:prstGeom>
          <a:noFill/>
        </p:spPr>
        <p:txBody>
          <a:bodyPr wrap="square" rtlCol="0">
            <a:spAutoFit/>
          </a:bodyPr>
          <a:lstStyle/>
          <a:p>
            <a:pPr marL="285750" indent="-285750">
              <a:buFont typeface="Arial" panose="020B0604020202020204" pitchFamily="34" charset="0"/>
              <a:buChar char="•"/>
            </a:pPr>
            <a:r>
              <a:rPr lang="lt-LT" sz="2000" dirty="0" smtClean="0"/>
              <a:t>Išlaidos 2019 m. buvo 142,4 mln. Eur</a:t>
            </a:r>
          </a:p>
          <a:p>
            <a:pPr marL="285750" indent="-285750">
              <a:buFont typeface="Arial" panose="020B0604020202020204" pitchFamily="34" charset="0"/>
              <a:buChar char="•"/>
            </a:pPr>
            <a:r>
              <a:rPr lang="lt-LT" sz="2000" dirty="0" smtClean="0"/>
              <a:t>Išlaidos 2020 m. bus apie </a:t>
            </a:r>
            <a:r>
              <a:rPr lang="en-US" sz="2000" dirty="0" smtClean="0"/>
              <a:t>225</a:t>
            </a:r>
            <a:r>
              <a:rPr lang="lt-LT" sz="2000" dirty="0" smtClean="0"/>
              <a:t> mln. Eur</a:t>
            </a:r>
            <a:endParaRPr lang="lt-LT" sz="2000" dirty="0"/>
          </a:p>
        </p:txBody>
      </p:sp>
    </p:spTree>
    <p:extLst>
      <p:ext uri="{BB962C8B-B14F-4D97-AF65-F5344CB8AC3E}">
        <p14:creationId xmlns:p14="http://schemas.microsoft.com/office/powerpoint/2010/main" val="41853915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Poveikis Lietuvos mažmeninės prekybos sektoriui</a:t>
            </a:r>
            <a:endParaRPr lang="lt-LT" dirty="0"/>
          </a:p>
        </p:txBody>
      </p:sp>
      <p:sp>
        <p:nvSpPr>
          <p:cNvPr id="3" name="Content Placeholder 2"/>
          <p:cNvSpPr>
            <a:spLocks noGrp="1"/>
          </p:cNvSpPr>
          <p:nvPr>
            <p:ph idx="1"/>
          </p:nvPr>
        </p:nvSpPr>
        <p:spPr/>
        <p:txBody>
          <a:bodyPr>
            <a:normAutofit fontScale="62500" lnSpcReduction="20000"/>
          </a:bodyPr>
          <a:lstStyle/>
          <a:p>
            <a:pPr algn="just"/>
            <a:r>
              <a:rPr lang="lt-LT" dirty="0" smtClean="0"/>
              <a:t>2018 m. Lietuvos mažmeninės prekybos apyvarta buvo 11,7 mlrd. Eur per metus, o darbuotojų skaičius – 129 tūkst., taigi vienas darbuotojas  dirbo su 90 tūkst. apyvarta per metus.</a:t>
            </a:r>
          </a:p>
          <a:p>
            <a:pPr algn="just"/>
            <a:r>
              <a:rPr lang="lt-LT" dirty="0" smtClean="0"/>
              <a:t>2019 m. dėl </a:t>
            </a:r>
            <a:r>
              <a:rPr lang="lt-LT" dirty="0"/>
              <a:t>el. prekybos iš trečiųjų šalių </a:t>
            </a:r>
            <a:r>
              <a:rPr lang="lt-LT" dirty="0" smtClean="0"/>
              <a:t>Lietuvos mažmeninės </a:t>
            </a:r>
            <a:r>
              <a:rPr lang="lt-LT" dirty="0"/>
              <a:t>prekybos sektorius </a:t>
            </a:r>
            <a:r>
              <a:rPr lang="lt-LT" dirty="0" smtClean="0"/>
              <a:t>negavo </a:t>
            </a:r>
            <a:r>
              <a:rPr lang="lt-LT" dirty="0"/>
              <a:t>142 mln. Eur per metus, tai sudaro apie </a:t>
            </a:r>
            <a:r>
              <a:rPr lang="lt-LT" dirty="0" smtClean="0"/>
              <a:t>1 </a:t>
            </a:r>
            <a:r>
              <a:rPr lang="lt-LT" dirty="0"/>
              <a:t>proc. visos Lietuvos mažmeninės prekybos apyvartos </a:t>
            </a:r>
            <a:endParaRPr lang="lt-LT" dirty="0" smtClean="0"/>
          </a:p>
          <a:p>
            <a:pPr algn="just"/>
            <a:r>
              <a:rPr lang="lt-LT" dirty="0" smtClean="0"/>
              <a:t>Jeigu visa el. prekybos apyvarta iš trečiųjų šalių 2019 m. būtų perkelta į Lietuvą, Lietuvos mažmeninės prekybos sektorius būtų įdarbinęs papildomai apie</a:t>
            </a:r>
            <a:r>
              <a:rPr lang="en-US" dirty="0" smtClean="0"/>
              <a:t> 1574 </a:t>
            </a:r>
            <a:r>
              <a:rPr lang="lt-LT" dirty="0" smtClean="0"/>
              <a:t>darbuotojų.</a:t>
            </a:r>
          </a:p>
          <a:p>
            <a:pPr algn="just"/>
            <a:r>
              <a:rPr lang="lt-LT" dirty="0" smtClean="0"/>
              <a:t>Suvienodinus konkurencines sąlygas tarp Lietuvos mažmeninės prekybos verslo ir trečiųjų šalių verslo, Lietuvos mažmeninės prekybos apyvarta padidėtų dalimi šios sumos, nes padidėtų pardavimai tik tų prekių, kurios iš trečiųjų šalių yra pigesnės arba beveik pigesnės dėl nevienodų mokestinių sąlygų. Tikėtina, kad išsprendus </a:t>
            </a:r>
            <a:r>
              <a:rPr lang="lt-LT" dirty="0"/>
              <a:t>administravimo sistemos </a:t>
            </a:r>
            <a:r>
              <a:rPr lang="lt-LT" dirty="0" smtClean="0"/>
              <a:t>trūkumus ir panaikinus mokestines lengvatas į Lietuvą grįžtų bent pusė el. prekybos iš trečiųjų šalių apyvartos, o tai leistų sukurti bent 750 papildomų darbo vietų. Darant prielaidą, kad pavyktų susigrąžinti ne pusę, o 90 proc. apyvartos, tai leistų sukurti apie 1400 vietų.</a:t>
            </a:r>
          </a:p>
          <a:p>
            <a:pPr algn="just"/>
            <a:r>
              <a:rPr lang="lt-LT" dirty="0" smtClean="0"/>
              <a:t>Dėl sparčiai augančių el. prekybos apimčių, 2020 m. konkurencinių sąlygų sulyginimas, darant prielaidą, kad pavyktų susigrąžinti pusę apyvartos, leistų Lietuvos mažmeninės prekybos sektoriui įdarbinti apie 1</a:t>
            </a:r>
            <a:r>
              <a:rPr lang="en-US" dirty="0" smtClean="0"/>
              <a:t>2</a:t>
            </a:r>
            <a:r>
              <a:rPr lang="lt-LT" dirty="0" smtClean="0"/>
              <a:t>50 asmenų. O darant prielaidą, kad pavyktų susigrąžinti 90 proc. apyvartos – 2250. Bet kuriuo atveju pagal dabartines tendencijas šios problemos mastai ateityje tik augs.</a:t>
            </a:r>
          </a:p>
          <a:p>
            <a:pPr algn="just"/>
            <a:r>
              <a:rPr lang="lt-LT" dirty="0" smtClean="0"/>
              <a:t>Nevienodos konkurencinės sąlygos netiesiogiai veikia savivaldybių ir kitų fondų biudžetus, nes dėl mažesnės Lietuvos mažmeninės prekybos apyvartos yra įdarbinama mažiau asmenų ir atitinkamai surenkama mažiau tiesioginių mokesčių.  Šis poveikis šio tyrimo metu kiekybiškai įvertintas nebuvo.</a:t>
            </a:r>
            <a:endParaRPr lang="lt-LT" dirty="0"/>
          </a:p>
        </p:txBody>
      </p:sp>
    </p:spTree>
    <p:extLst>
      <p:ext uri="{BB962C8B-B14F-4D97-AF65-F5344CB8AC3E}">
        <p14:creationId xmlns:p14="http://schemas.microsoft.com/office/powerpoint/2010/main" val="6024238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Mažų siuntų problemos mastas</a:t>
            </a:r>
            <a:endParaRPr lang="en-GB" dirty="0"/>
          </a:p>
        </p:txBody>
      </p:sp>
      <p:graphicFrame>
        <p:nvGraphicFramePr>
          <p:cNvPr id="11" name="Content Placeholder 10"/>
          <p:cNvGraphicFramePr>
            <a:graphicFrameLocks noGrp="1"/>
          </p:cNvGraphicFramePr>
          <p:nvPr>
            <p:ph sz="half" idx="1"/>
            <p:extLst>
              <p:ext uri="{D42A27DB-BD31-4B8C-83A1-F6EECF244321}">
                <p14:modId xmlns:p14="http://schemas.microsoft.com/office/powerpoint/2010/main" val="2037744640"/>
              </p:ext>
            </p:extLst>
          </p:nvPr>
        </p:nvGraphicFramePr>
        <p:xfrm>
          <a:off x="838200" y="1512888"/>
          <a:ext cx="5181600" cy="46640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ontent Placeholder 9"/>
          <p:cNvGraphicFramePr>
            <a:graphicFrameLocks noGrp="1"/>
          </p:cNvGraphicFramePr>
          <p:nvPr>
            <p:ph sz="half" idx="2"/>
            <p:extLst>
              <p:ext uri="{D42A27DB-BD31-4B8C-83A1-F6EECF244321}">
                <p14:modId xmlns:p14="http://schemas.microsoft.com/office/powerpoint/2010/main" val="1792700330"/>
              </p:ext>
            </p:extLst>
          </p:nvPr>
        </p:nvGraphicFramePr>
        <p:xfrm>
          <a:off x="6215742" y="1527403"/>
          <a:ext cx="5181600" cy="4664075"/>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p:cNvSpPr txBox="1"/>
          <p:nvPr/>
        </p:nvSpPr>
        <p:spPr>
          <a:xfrm>
            <a:off x="994610" y="6112042"/>
            <a:ext cx="2962248" cy="369332"/>
          </a:xfrm>
          <a:prstGeom prst="rect">
            <a:avLst/>
          </a:prstGeom>
          <a:noFill/>
        </p:spPr>
        <p:txBody>
          <a:bodyPr wrap="square" rtlCol="0">
            <a:spAutoFit/>
          </a:bodyPr>
          <a:lstStyle/>
          <a:p>
            <a:r>
              <a:rPr lang="lt-LT" dirty="0" smtClean="0"/>
              <a:t>Šaltinis: ESTEP duomenys</a:t>
            </a:r>
            <a:endParaRPr lang="en-GB" dirty="0"/>
          </a:p>
        </p:txBody>
      </p:sp>
      <p:sp>
        <p:nvSpPr>
          <p:cNvPr id="6" name="TextBox 5"/>
          <p:cNvSpPr txBox="1"/>
          <p:nvPr/>
        </p:nvSpPr>
        <p:spPr>
          <a:xfrm>
            <a:off x="6101395" y="6112042"/>
            <a:ext cx="2962248" cy="369332"/>
          </a:xfrm>
          <a:prstGeom prst="rect">
            <a:avLst/>
          </a:prstGeom>
          <a:noFill/>
        </p:spPr>
        <p:txBody>
          <a:bodyPr wrap="square" rtlCol="0">
            <a:spAutoFit/>
          </a:bodyPr>
          <a:lstStyle/>
          <a:p>
            <a:r>
              <a:rPr lang="lt-LT" dirty="0" smtClean="0"/>
              <a:t>Šaltinis: ESTEP duomenys</a:t>
            </a:r>
            <a:endParaRPr lang="en-GB" dirty="0"/>
          </a:p>
        </p:txBody>
      </p:sp>
    </p:spTree>
    <p:extLst>
      <p:ext uri="{BB962C8B-B14F-4D97-AF65-F5344CB8AC3E}">
        <p14:creationId xmlns:p14="http://schemas.microsoft.com/office/powerpoint/2010/main" val="25147852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lt-LT" dirty="0" smtClean="0"/>
              <a:t>Valstybės biudžeto netekimai</a:t>
            </a:r>
            <a:endParaRPr lang="en-GB" dirty="0"/>
          </a:p>
        </p:txBody>
      </p:sp>
      <p:sp>
        <p:nvSpPr>
          <p:cNvPr id="6" name="Content Placeholder 5"/>
          <p:cNvSpPr>
            <a:spLocks noGrp="1"/>
          </p:cNvSpPr>
          <p:nvPr>
            <p:ph sz="half" idx="1"/>
          </p:nvPr>
        </p:nvSpPr>
        <p:spPr/>
        <p:txBody>
          <a:bodyPr>
            <a:normAutofit fontScale="77500" lnSpcReduction="20000"/>
          </a:bodyPr>
          <a:lstStyle/>
          <a:p>
            <a:pPr algn="just"/>
            <a:r>
              <a:rPr lang="lt-LT" dirty="0" smtClean="0"/>
              <a:t>Atotrūkis tarp realaus elektroninės prekybos apmokestinimo ir mokėtinos mokesčių sumos, įvertinus el. prekybos mastus mikro lygiu, atspindi valstybės biudžeto netekimus dėl administravimo sistemos trūkumų.</a:t>
            </a:r>
          </a:p>
          <a:p>
            <a:pPr algn="just"/>
            <a:r>
              <a:rPr lang="en-US" dirty="0" smtClean="0"/>
              <a:t>2020 m. </a:t>
            </a:r>
            <a:r>
              <a:rPr lang="lt-LT" dirty="0" smtClean="0"/>
              <a:t>prognozės padarytos remiantis prielaida, kad santykinė LR muitinės surenkamų mokesčių dalis išliks nepakitusi.</a:t>
            </a:r>
            <a:endParaRPr lang="en-US" dirty="0" smtClean="0"/>
          </a:p>
          <a:p>
            <a:pPr algn="just"/>
            <a:r>
              <a:rPr lang="lt-LT" b="1" i="1" dirty="0" smtClean="0"/>
              <a:t>Papildomai valstybės biudžeto netekimai dėl taikomų mokestinių lengvatų 2019 m. siekė </a:t>
            </a:r>
            <a:r>
              <a:rPr lang="en-US" b="1" i="1" dirty="0" smtClean="0"/>
              <a:t>8</a:t>
            </a:r>
            <a:r>
              <a:rPr lang="lt-LT" b="1" i="1" dirty="0" smtClean="0"/>
              <a:t>,3 mln. Eur</a:t>
            </a:r>
            <a:r>
              <a:rPr lang="lt-LT" dirty="0" smtClean="0"/>
              <a:t>, iš jų 4,6 mln. Eur dėl muito lengvatos ir </a:t>
            </a:r>
            <a:r>
              <a:rPr lang="en-US" dirty="0" smtClean="0"/>
              <a:t>3</a:t>
            </a:r>
            <a:r>
              <a:rPr lang="lt-LT" dirty="0" smtClean="0"/>
              <a:t>,7 mln. Eur dėl PVM lengvatos. Pastaroji problema bus dar mažiau aktuali, kai bus panaikinta PVM lengvata nuo 2021 m.</a:t>
            </a:r>
          </a:p>
        </p:txBody>
      </p:sp>
      <p:graphicFrame>
        <p:nvGraphicFramePr>
          <p:cNvPr id="7" name="Chart 6"/>
          <p:cNvGraphicFramePr/>
          <p:nvPr>
            <p:extLst>
              <p:ext uri="{D42A27DB-BD31-4B8C-83A1-F6EECF244321}">
                <p14:modId xmlns:p14="http://schemas.microsoft.com/office/powerpoint/2010/main" val="1315691380"/>
              </p:ext>
            </p:extLst>
          </p:nvPr>
        </p:nvGraphicFramePr>
        <p:xfrm>
          <a:off x="6081486" y="1393373"/>
          <a:ext cx="5239658" cy="4702627"/>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6437468" y="5976466"/>
            <a:ext cx="5293894" cy="369332"/>
          </a:xfrm>
          <a:prstGeom prst="rect">
            <a:avLst/>
          </a:prstGeom>
          <a:noFill/>
        </p:spPr>
        <p:txBody>
          <a:bodyPr wrap="square" rtlCol="0">
            <a:spAutoFit/>
          </a:bodyPr>
          <a:lstStyle/>
          <a:p>
            <a:r>
              <a:rPr lang="lt-LT" dirty="0" smtClean="0"/>
              <a:t>Šaltinis: ESTEP duomenys</a:t>
            </a:r>
            <a:endParaRPr lang="en-GB" dirty="0"/>
          </a:p>
        </p:txBody>
      </p:sp>
    </p:spTree>
    <p:extLst>
      <p:ext uri="{BB962C8B-B14F-4D97-AF65-F5344CB8AC3E}">
        <p14:creationId xmlns:p14="http://schemas.microsoft.com/office/powerpoint/2010/main" val="14968450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Išvados ir rekomendacijos</a:t>
            </a:r>
            <a:endParaRPr lang="en-GB" dirty="0"/>
          </a:p>
        </p:txBody>
      </p:sp>
      <p:sp>
        <p:nvSpPr>
          <p:cNvPr id="5" name="Text Placeholder 4"/>
          <p:cNvSpPr>
            <a:spLocks noGrp="1"/>
          </p:cNvSpPr>
          <p:nvPr>
            <p:ph type="body" idx="1"/>
          </p:nvPr>
        </p:nvSpPr>
        <p:spPr>
          <a:xfrm>
            <a:off x="881517" y="1060677"/>
            <a:ext cx="5157787" cy="823912"/>
          </a:xfrm>
        </p:spPr>
        <p:txBody>
          <a:bodyPr/>
          <a:lstStyle/>
          <a:p>
            <a:r>
              <a:rPr lang="lt-LT" dirty="0" smtClean="0"/>
              <a:t>Išvados</a:t>
            </a:r>
            <a:endParaRPr lang="lt-LT" dirty="0"/>
          </a:p>
        </p:txBody>
      </p:sp>
      <p:sp>
        <p:nvSpPr>
          <p:cNvPr id="3" name="Content Placeholder 2"/>
          <p:cNvSpPr>
            <a:spLocks noGrp="1"/>
          </p:cNvSpPr>
          <p:nvPr>
            <p:ph sz="half" idx="2"/>
          </p:nvPr>
        </p:nvSpPr>
        <p:spPr>
          <a:xfrm>
            <a:off x="839788" y="1917700"/>
            <a:ext cx="5157787" cy="4572000"/>
          </a:xfrm>
        </p:spPr>
        <p:txBody>
          <a:bodyPr>
            <a:normAutofit fontScale="32500" lnSpcReduction="20000"/>
          </a:bodyPr>
          <a:lstStyle/>
          <a:p>
            <a:pPr algn="just"/>
            <a:r>
              <a:rPr lang="lt-LT" sz="4900" dirty="0" smtClean="0"/>
              <a:t>Lietuvos statistikos departamento duomenimis 2019 m. apie 48 proc. Lietuvos gyventojų pirko internetu, o apie 19 proc. iš trečiųjų šalių. Gyventojų dalis, kuri perka internetu nuo </a:t>
            </a:r>
            <a:r>
              <a:rPr lang="en-US" sz="4900" dirty="0" smtClean="0"/>
              <a:t>2012 m. </a:t>
            </a:r>
            <a:r>
              <a:rPr lang="lt-LT" sz="4900" dirty="0" smtClean="0"/>
              <a:t>auga po </a:t>
            </a:r>
            <a:r>
              <a:rPr lang="en-US" sz="4900" dirty="0" smtClean="0"/>
              <a:t>3,92 proc. p.</a:t>
            </a:r>
            <a:r>
              <a:rPr lang="lt-LT" sz="4900" dirty="0" smtClean="0"/>
              <a:t> per metus.</a:t>
            </a:r>
          </a:p>
          <a:p>
            <a:pPr algn="just"/>
            <a:r>
              <a:rPr lang="lt-LT" sz="4900" dirty="0"/>
              <a:t>Elektroninės prekybos iš trečiųjų šalių apyvarta Lietuvoje 2019 m. siekė </a:t>
            </a:r>
            <a:r>
              <a:rPr lang="en-US" sz="4900" dirty="0" smtClean="0"/>
              <a:t>142</a:t>
            </a:r>
            <a:r>
              <a:rPr lang="lt-LT" sz="4900" dirty="0" smtClean="0"/>
              <a:t> </a:t>
            </a:r>
            <a:r>
              <a:rPr lang="lt-LT" sz="4900" dirty="0"/>
              <a:t>mln. Eur, iš jų apie 18 mln. Eur sudarė mažos vertės siuntos. </a:t>
            </a:r>
            <a:endParaRPr lang="lt-LT" sz="4900" dirty="0" smtClean="0"/>
          </a:p>
          <a:p>
            <a:pPr algn="just"/>
            <a:r>
              <a:rPr lang="lt-LT" sz="4900" dirty="0" smtClean="0"/>
              <a:t>Elektroninės prekybos iš trečiųjų šalių apyvarta sudaro apie 1 proc. visos Lietuvos mažmeninės prekybos.</a:t>
            </a:r>
          </a:p>
          <a:p>
            <a:pPr algn="just"/>
            <a:r>
              <a:rPr lang="lt-LT" sz="4900" dirty="0" smtClean="0"/>
              <a:t>Šiuo metu tik 3 iš 1000 siuntų yra apmokestinamos.</a:t>
            </a:r>
          </a:p>
          <a:p>
            <a:pPr algn="just"/>
            <a:r>
              <a:rPr lang="lt-LT" sz="4900" dirty="0" smtClean="0"/>
              <a:t>2019 m. valstybės biudžeto netekimai Lietuvoje dėl nepakankamai gerai veikiančios siuntų apmokestinimo sistemos siekė 31,6 mln. Eur. Papildomai dėl galiojančių lengvatų 8,3 mln. Eur.</a:t>
            </a:r>
          </a:p>
          <a:p>
            <a:pPr algn="just"/>
            <a:r>
              <a:rPr lang="lt-LT" sz="4900" dirty="0" smtClean="0"/>
              <a:t>Prognozuojama, kad dėl COVID-19 krizės ir toliau besikeičiančių vartotojų internetu pirkimo įpročių, 2020 m. el. prekybos apyvarta bei pirkėjų bazė augs greičiau nei augo pastaraisiais metais, o tai reikšmingai padidins esamos problemos mastą. Valstybės biudžeto netekimai 2020 m. išaugs iki </a:t>
            </a:r>
            <a:r>
              <a:rPr lang="en-US" sz="4900" dirty="0" smtClean="0"/>
              <a:t>5</a:t>
            </a:r>
            <a:r>
              <a:rPr lang="lt-LT" sz="4900" dirty="0" smtClean="0"/>
              <a:t>0 mln. Eur per metus.</a:t>
            </a:r>
          </a:p>
        </p:txBody>
      </p:sp>
      <p:sp>
        <p:nvSpPr>
          <p:cNvPr id="6" name="Text Placeholder 5"/>
          <p:cNvSpPr>
            <a:spLocks noGrp="1"/>
          </p:cNvSpPr>
          <p:nvPr>
            <p:ph type="body" sz="quarter" idx="3"/>
          </p:nvPr>
        </p:nvSpPr>
        <p:spPr>
          <a:xfrm>
            <a:off x="6054272" y="1024392"/>
            <a:ext cx="5183188" cy="823912"/>
          </a:xfrm>
        </p:spPr>
        <p:txBody>
          <a:bodyPr/>
          <a:lstStyle/>
          <a:p>
            <a:r>
              <a:rPr lang="lt-LT" dirty="0" smtClean="0"/>
              <a:t>Rekomendacijos</a:t>
            </a:r>
            <a:endParaRPr lang="lt-LT" dirty="0"/>
          </a:p>
        </p:txBody>
      </p:sp>
      <p:sp>
        <p:nvSpPr>
          <p:cNvPr id="4" name="Content Placeholder 3"/>
          <p:cNvSpPr>
            <a:spLocks noGrp="1"/>
          </p:cNvSpPr>
          <p:nvPr>
            <p:ph sz="quarter" idx="4"/>
          </p:nvPr>
        </p:nvSpPr>
        <p:spPr>
          <a:xfrm>
            <a:off x="6172200" y="1866900"/>
            <a:ext cx="5183188" cy="4648200"/>
          </a:xfrm>
        </p:spPr>
        <p:txBody>
          <a:bodyPr>
            <a:normAutofit fontScale="92500" lnSpcReduction="20000"/>
          </a:bodyPr>
          <a:lstStyle/>
          <a:p>
            <a:pPr algn="just"/>
            <a:r>
              <a:rPr lang="lt-LT" sz="1600" dirty="0" smtClean="0"/>
              <a:t>Išnaudojant šio tyrimo metodiką, periodiškai skaičiuoti PVM ir muitų atotrūkį tarp sumokėtų mokesčių ir mokėtinų mokesčių sumų elektroninės prekybos iš trečiųjų šalių srityje.</a:t>
            </a:r>
          </a:p>
          <a:p>
            <a:pPr algn="just"/>
            <a:r>
              <a:rPr lang="lt-LT" sz="1600" dirty="0" smtClean="0"/>
              <a:t>Turi būti ištirta galimybė LR muitinei turėti prieigą prie visų Lietuvos pašto ir kitų kurjerių gaunamų siuntų pagrindinės informacijos, siekiant sudaryti galimybės vertinti siuntų rizikos profilius pagal įvairius rizikos požymius. Rizikos požymiai galėtų būti nustatyti remiantis LR muitinės patirtimi, akademiniais tyrimais ir kitais šaltiniais. </a:t>
            </a:r>
          </a:p>
          <a:p>
            <a:pPr lvl="1" algn="just"/>
            <a:r>
              <a:rPr lang="lt-LT" sz="1200" dirty="0" smtClean="0"/>
              <a:t>Rizikos požymiai galėtų būti šie: gavėjas, gavėjo adresas, siuntėjas, siuntėjo adresas, siuntos skubumas, šalis, siuntos vertė, svoris, siuntimo dažnis ir pan.</a:t>
            </a:r>
            <a:endParaRPr lang="lt-LT" sz="1600" dirty="0" smtClean="0"/>
          </a:p>
          <a:p>
            <a:pPr algn="just"/>
            <a:r>
              <a:rPr lang="lt-LT" sz="1600" dirty="0" smtClean="0"/>
              <a:t>Turi būti ištirta galimybė LR muitinei sukurti automatizuotą siuntų rizikos vertinimo modelį, kuris pagal siuntų rizikos požymius nustatytų tikrintinas siuntas iš viso siuntų srauto</a:t>
            </a:r>
            <a:r>
              <a:rPr lang="lt-LT" sz="1600" dirty="0"/>
              <a:t>. Įdiegta sistema galėtų automatiškai tikrinti </a:t>
            </a:r>
            <a:r>
              <a:rPr lang="lt-LT" sz="1600" dirty="0" smtClean="0"/>
              <a:t>visų siuntų deklaruotą vertę su anksčiau siųstų analogiškų prekių deklaruota verte ir esant didesniems nuokrypiams pažymėti tai, kaip riziką. </a:t>
            </a:r>
          </a:p>
          <a:p>
            <a:pPr algn="just"/>
            <a:r>
              <a:rPr lang="lt-LT" sz="1600" dirty="0" smtClean="0"/>
              <a:t>Alternatyva automatizuotam įrankiui - LR muitinei nustatyti strateginį veiklos rodiklį per metus ištirti tam tikrą dalį visų į Lietuvą siunčiamų siuntų. </a:t>
            </a:r>
          </a:p>
          <a:p>
            <a:pPr algn="just"/>
            <a:r>
              <a:rPr lang="lt-LT" sz="1600" dirty="0" smtClean="0"/>
              <a:t>Lietuvos gyventojų informavimo kampanija apie esamos problemos mastą ir poveikį valstybės finansams.</a:t>
            </a:r>
          </a:p>
        </p:txBody>
      </p:sp>
    </p:spTree>
    <p:extLst>
      <p:ext uri="{BB962C8B-B14F-4D97-AF65-F5344CB8AC3E}">
        <p14:creationId xmlns:p14="http://schemas.microsoft.com/office/powerpoint/2010/main" val="38480770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1511300" y="1538604"/>
            <a:ext cx="9144000" cy="2387600"/>
          </a:xfrm>
        </p:spPr>
        <p:txBody>
          <a:bodyPr/>
          <a:lstStyle/>
          <a:p>
            <a:r>
              <a:rPr lang="lt-LT" dirty="0"/>
              <a:t>www.estep.lt</a:t>
            </a:r>
            <a:endParaRPr lang="en-US" dirty="0"/>
          </a:p>
        </p:txBody>
      </p:sp>
      <p:sp>
        <p:nvSpPr>
          <p:cNvPr id="2" name="TextBox 1"/>
          <p:cNvSpPr txBox="1"/>
          <p:nvPr/>
        </p:nvSpPr>
        <p:spPr>
          <a:xfrm>
            <a:off x="4826000" y="5283200"/>
            <a:ext cx="6807200" cy="369332"/>
          </a:xfrm>
          <a:prstGeom prst="rect">
            <a:avLst/>
          </a:prstGeom>
          <a:noFill/>
        </p:spPr>
        <p:txBody>
          <a:bodyPr wrap="square" rtlCol="0">
            <a:spAutoFit/>
          </a:bodyPr>
          <a:lstStyle/>
          <a:p>
            <a:r>
              <a:rPr lang="lt-LT" dirty="0" smtClean="0">
                <a:solidFill>
                  <a:schemeClr val="bg1">
                    <a:lumMod val="50000"/>
                  </a:schemeClr>
                </a:solidFill>
              </a:rPr>
              <a:t>Dėl detalesnės informacijos galite kreiptis el. paštu t.budreika</a:t>
            </a:r>
            <a:r>
              <a:rPr lang="en-US" dirty="0" smtClean="0">
                <a:solidFill>
                  <a:schemeClr val="bg1">
                    <a:lumMod val="50000"/>
                  </a:schemeClr>
                </a:solidFill>
              </a:rPr>
              <a:t>@</a:t>
            </a:r>
            <a:r>
              <a:rPr lang="en-US" dirty="0" err="1" smtClean="0">
                <a:solidFill>
                  <a:schemeClr val="bg1">
                    <a:lumMod val="50000"/>
                  </a:schemeClr>
                </a:solidFill>
              </a:rPr>
              <a:t>estep.lt</a:t>
            </a:r>
            <a:endParaRPr lang="lt-LT" dirty="0">
              <a:solidFill>
                <a:schemeClr val="bg1">
                  <a:lumMod val="50000"/>
                </a:schemeClr>
              </a:solidFill>
            </a:endParaRPr>
          </a:p>
        </p:txBody>
      </p:sp>
    </p:spTree>
    <p:extLst>
      <p:ext uri="{BB962C8B-B14F-4D97-AF65-F5344CB8AC3E}">
        <p14:creationId xmlns:p14="http://schemas.microsoft.com/office/powerpoint/2010/main" val="11660787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noProof="1" smtClean="0"/>
              <a:t>Tyrimo tikslas ir objektas</a:t>
            </a:r>
            <a:endParaRPr lang="en-GB" dirty="0"/>
          </a:p>
        </p:txBody>
      </p:sp>
      <p:sp>
        <p:nvSpPr>
          <p:cNvPr id="3" name="Content Placeholder 2"/>
          <p:cNvSpPr>
            <a:spLocks noGrp="1"/>
          </p:cNvSpPr>
          <p:nvPr>
            <p:ph idx="1"/>
          </p:nvPr>
        </p:nvSpPr>
        <p:spPr/>
        <p:txBody>
          <a:bodyPr>
            <a:normAutofit/>
          </a:bodyPr>
          <a:lstStyle/>
          <a:p>
            <a:pPr marL="228600" lvl="1" algn="just">
              <a:spcBef>
                <a:spcPts val="1000"/>
              </a:spcBef>
            </a:pPr>
            <a:r>
              <a:rPr lang="lt-LT" dirty="0" smtClean="0"/>
              <a:t>Tikslas - nustatyti </a:t>
            </a:r>
            <a:r>
              <a:rPr lang="lt-LT" dirty="0"/>
              <a:t>elektroninės prekybos būdu Lietuvos vartotojų įsigyjamų prekių iš trečiųjų šalių mastą </a:t>
            </a:r>
            <a:r>
              <a:rPr lang="lt-LT" dirty="0" smtClean="0"/>
              <a:t>ir </a:t>
            </a:r>
            <a:r>
              <a:rPr lang="lt-LT" dirty="0"/>
              <a:t>vertę bei įvertinti poveikį Lietuvos mažmeninės prekybos sektoriui ir valstybės biudžeto pajamoms</a:t>
            </a:r>
            <a:r>
              <a:rPr lang="lt-LT" dirty="0" smtClean="0"/>
              <a:t>.</a:t>
            </a:r>
          </a:p>
          <a:p>
            <a:pPr algn="just"/>
            <a:r>
              <a:rPr lang="lt-LT" sz="2400" dirty="0" smtClean="0"/>
              <a:t>Elektroninės </a:t>
            </a:r>
            <a:r>
              <a:rPr lang="lt-LT" sz="2400" dirty="0"/>
              <a:t>prekybos sandoriai dažniausiai skirstomi </a:t>
            </a:r>
            <a:r>
              <a:rPr lang="lt-LT" sz="2400" dirty="0" smtClean="0"/>
              <a:t>į sandarius tarp:</a:t>
            </a:r>
          </a:p>
          <a:p>
            <a:pPr lvl="1" algn="just"/>
            <a:endParaRPr lang="lt-LT" dirty="0"/>
          </a:p>
          <a:p>
            <a:pPr marL="0" indent="0" algn="just">
              <a:buNone/>
            </a:pPr>
            <a:endParaRPr lang="lt-LT" dirty="0" smtClean="0"/>
          </a:p>
          <a:p>
            <a:pPr algn="just"/>
            <a:endParaRPr lang="en-GB" dirty="0"/>
          </a:p>
        </p:txBody>
      </p:sp>
      <p:pic>
        <p:nvPicPr>
          <p:cNvPr id="1026" name="Picture 2" descr="C:\Users\Dropbox TB\Dropbox\Darbas\Dropbox\Vertinimas\LPĮA tyrimai\E prekybos poveikis valstybės finansams\Prezentacija\1_-1hfZKofFls9PWKlpDVlzA.jpeg"/>
          <p:cNvPicPr>
            <a:picLocks noChangeAspect="1" noChangeArrowheads="1"/>
          </p:cNvPicPr>
          <p:nvPr/>
        </p:nvPicPr>
        <p:blipFill rotWithShape="1">
          <a:blip r:embed="rId3">
            <a:extLst>
              <a:ext uri="{28A0092B-C50C-407E-A947-70E740481C1C}">
                <a14:useLocalDpi xmlns:a14="http://schemas.microsoft.com/office/drawing/2010/main" val="0"/>
              </a:ext>
            </a:extLst>
          </a:blip>
          <a:srcRect t="6661" b="10115"/>
          <a:stretch/>
        </p:blipFill>
        <p:spPr bwMode="auto">
          <a:xfrm>
            <a:off x="1828800" y="2935703"/>
            <a:ext cx="7517596" cy="312821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08549" y="2935705"/>
            <a:ext cx="1732546" cy="31282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2400" dirty="0" smtClean="0">
                <a:solidFill>
                  <a:schemeClr val="tx1"/>
                </a:solidFill>
              </a:rPr>
              <a:t>Įmonių</a:t>
            </a:r>
          </a:p>
          <a:p>
            <a:pPr algn="ctr"/>
            <a:r>
              <a:rPr lang="en-US" sz="2400" dirty="0" smtClean="0">
                <a:solidFill>
                  <a:schemeClr val="tx1"/>
                </a:solidFill>
              </a:rPr>
              <a:t>(</a:t>
            </a:r>
            <a:r>
              <a:rPr lang="en-US" sz="2400" dirty="0">
                <a:solidFill>
                  <a:schemeClr val="tx1"/>
                </a:solidFill>
              </a:rPr>
              <a:t>business to business, B2B</a:t>
            </a:r>
            <a:r>
              <a:rPr lang="en-US" sz="2400" dirty="0" smtClean="0">
                <a:solidFill>
                  <a:schemeClr val="tx1"/>
                </a:solidFill>
              </a:rPr>
              <a:t>)</a:t>
            </a:r>
            <a:endParaRPr lang="en-US" sz="2400" dirty="0">
              <a:solidFill>
                <a:schemeClr val="tx1"/>
              </a:solidFill>
            </a:endParaRPr>
          </a:p>
        </p:txBody>
      </p:sp>
      <p:sp>
        <p:nvSpPr>
          <p:cNvPr id="7" name="Rectangle 6"/>
          <p:cNvSpPr/>
          <p:nvPr/>
        </p:nvSpPr>
        <p:spPr>
          <a:xfrm>
            <a:off x="9218059" y="2935702"/>
            <a:ext cx="2277978" cy="31282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lt-LT" sz="2400" b="1" dirty="0" smtClean="0">
                <a:solidFill>
                  <a:schemeClr val="tx1"/>
                </a:solidFill>
              </a:rPr>
              <a:t>Įmonių ir vartotojų</a:t>
            </a:r>
          </a:p>
          <a:p>
            <a:pPr algn="ctr"/>
            <a:r>
              <a:rPr lang="en-US" sz="2400" b="1" dirty="0" smtClean="0">
                <a:solidFill>
                  <a:schemeClr val="tx1"/>
                </a:solidFill>
              </a:rPr>
              <a:t>(business to consumer, B2C) </a:t>
            </a:r>
            <a:endParaRPr lang="en-US" sz="2400" b="1" dirty="0">
              <a:solidFill>
                <a:schemeClr val="tx1"/>
              </a:solidFill>
            </a:endParaRPr>
          </a:p>
        </p:txBody>
      </p:sp>
      <p:sp>
        <p:nvSpPr>
          <p:cNvPr id="6" name="Down Arrow 5"/>
          <p:cNvSpPr/>
          <p:nvPr/>
        </p:nvSpPr>
        <p:spPr>
          <a:xfrm rot="2994657">
            <a:off x="9833837" y="3088650"/>
            <a:ext cx="962527" cy="673768"/>
          </a:xfrm>
          <a:prstGeom prst="down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10315099" y="2481876"/>
            <a:ext cx="1373441" cy="461665"/>
          </a:xfrm>
          <a:prstGeom prst="rect">
            <a:avLst/>
          </a:prstGeom>
          <a:noFill/>
        </p:spPr>
        <p:txBody>
          <a:bodyPr wrap="square" rtlCol="0">
            <a:spAutoFit/>
          </a:bodyPr>
          <a:lstStyle/>
          <a:p>
            <a:r>
              <a:rPr lang="lt-LT" sz="2400" b="1" dirty="0" smtClean="0"/>
              <a:t>Objektas</a:t>
            </a:r>
            <a:endParaRPr lang="en-GB" sz="2400" b="1" dirty="0"/>
          </a:p>
        </p:txBody>
      </p:sp>
    </p:spTree>
    <p:extLst>
      <p:ext uri="{BB962C8B-B14F-4D97-AF65-F5344CB8AC3E}">
        <p14:creationId xmlns:p14="http://schemas.microsoft.com/office/powerpoint/2010/main" val="19645025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877550" cy="1325563"/>
          </a:xfrm>
        </p:spPr>
        <p:txBody>
          <a:bodyPr/>
          <a:lstStyle/>
          <a:p>
            <a:r>
              <a:rPr lang="lt-LT" dirty="0" smtClean="0"/>
              <a:t>Elektroninės </a:t>
            </a:r>
            <a:r>
              <a:rPr lang="lt-LT" dirty="0" smtClean="0"/>
              <a:t>prekybos apmokestinimas ir mokestinės lengvatos</a:t>
            </a:r>
            <a:endParaRPr lang="en-GB" dirty="0"/>
          </a:p>
        </p:txBody>
      </p:sp>
      <p:pic>
        <p:nvPicPr>
          <p:cNvPr id="8" name="Content Placehold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100" y="1308863"/>
            <a:ext cx="6439400" cy="5227123"/>
          </a:xfrm>
        </p:spPr>
      </p:pic>
      <p:sp>
        <p:nvSpPr>
          <p:cNvPr id="3" name="TextBox 2"/>
          <p:cNvSpPr txBox="1"/>
          <p:nvPr/>
        </p:nvSpPr>
        <p:spPr>
          <a:xfrm>
            <a:off x="7048500" y="1752600"/>
            <a:ext cx="4800600" cy="1200329"/>
          </a:xfrm>
          <a:prstGeom prst="rect">
            <a:avLst/>
          </a:prstGeom>
          <a:noFill/>
        </p:spPr>
        <p:txBody>
          <a:bodyPr wrap="square" rtlCol="0">
            <a:spAutoFit/>
          </a:bodyPr>
          <a:lstStyle/>
          <a:p>
            <a:pPr lvl="0"/>
            <a:r>
              <a:rPr lang="lt-LT" dirty="0"/>
              <a:t>Akcizai</a:t>
            </a:r>
            <a:r>
              <a:rPr lang="en-US" dirty="0"/>
              <a:t> – </a:t>
            </a:r>
            <a:r>
              <a:rPr lang="lt-LT" dirty="0"/>
              <a:t>taikomi akcizinėms prekėms nepriklausomai nuo jų vertės. Tačiau akcizines prekes vartotojai iš trečiųjų šalių perka retai.</a:t>
            </a:r>
            <a:endParaRPr lang="en-GB" dirty="0"/>
          </a:p>
          <a:p>
            <a:endParaRPr lang="lt-LT" dirty="0"/>
          </a:p>
        </p:txBody>
      </p:sp>
      <p:sp>
        <p:nvSpPr>
          <p:cNvPr id="6" name="TextBox 5"/>
          <p:cNvSpPr txBox="1"/>
          <p:nvPr/>
        </p:nvSpPr>
        <p:spPr>
          <a:xfrm>
            <a:off x="7048500" y="3276094"/>
            <a:ext cx="4800600" cy="646331"/>
          </a:xfrm>
          <a:prstGeom prst="rect">
            <a:avLst/>
          </a:prstGeom>
          <a:noFill/>
        </p:spPr>
        <p:txBody>
          <a:bodyPr wrap="square" rtlCol="0">
            <a:spAutoFit/>
          </a:bodyPr>
          <a:lstStyle/>
          <a:p>
            <a:pPr lvl="0" algn="just"/>
            <a:r>
              <a:rPr lang="lt-LT" dirty="0"/>
              <a:t>Muitai – populiariausių prekių muitai svyruoja nuo 0 proc. iki 22 proc.</a:t>
            </a:r>
            <a:endParaRPr lang="en-GB" dirty="0"/>
          </a:p>
        </p:txBody>
      </p:sp>
      <p:sp>
        <p:nvSpPr>
          <p:cNvPr id="7" name="TextBox 6"/>
          <p:cNvSpPr txBox="1"/>
          <p:nvPr/>
        </p:nvSpPr>
        <p:spPr>
          <a:xfrm>
            <a:off x="7048500" y="4438650"/>
            <a:ext cx="4800600" cy="646331"/>
          </a:xfrm>
          <a:prstGeom prst="rect">
            <a:avLst/>
          </a:prstGeom>
          <a:noFill/>
        </p:spPr>
        <p:txBody>
          <a:bodyPr wrap="square" rtlCol="0">
            <a:spAutoFit/>
          </a:bodyPr>
          <a:lstStyle/>
          <a:p>
            <a:pPr lvl="0" algn="just"/>
            <a:r>
              <a:rPr lang="lt-LT" dirty="0"/>
              <a:t>Importo PVM – visoms prekėms 21 proc., išskyrus knygoms (9 proc.</a:t>
            </a:r>
            <a:r>
              <a:rPr lang="en-US" dirty="0"/>
              <a:t>)</a:t>
            </a:r>
            <a:r>
              <a:rPr lang="lt-LT" dirty="0"/>
              <a:t>.</a:t>
            </a:r>
            <a:endParaRPr lang="en-GB" dirty="0"/>
          </a:p>
        </p:txBody>
      </p:sp>
    </p:spTree>
    <p:extLst>
      <p:ext uri="{BB962C8B-B14F-4D97-AF65-F5344CB8AC3E}">
        <p14:creationId xmlns:p14="http://schemas.microsoft.com/office/powerpoint/2010/main" val="4723259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Elektroninės prekybos problematika</a:t>
            </a:r>
            <a:endParaRPr lang="en-GB" dirty="0"/>
          </a:p>
        </p:txBody>
      </p:sp>
      <p:sp>
        <p:nvSpPr>
          <p:cNvPr id="3" name="Content Placeholder 2"/>
          <p:cNvSpPr>
            <a:spLocks noGrp="1"/>
          </p:cNvSpPr>
          <p:nvPr>
            <p:ph idx="1"/>
          </p:nvPr>
        </p:nvSpPr>
        <p:spPr/>
        <p:txBody>
          <a:bodyPr>
            <a:normAutofit fontScale="77500" lnSpcReduction="20000"/>
          </a:bodyPr>
          <a:lstStyle/>
          <a:p>
            <a:pPr algn="just"/>
            <a:r>
              <a:rPr lang="lt-LT" dirty="0" smtClean="0"/>
              <a:t>Verslai tiek legaliais (tikslinga kainodara), tiek nelegaliais būdais (siuntimo metu deklaruojant mažesnę prekės vertę nei ji yra iš tikrųjų) bando pasinaudoti sukurtomis lengvatomis. </a:t>
            </a:r>
            <a:endParaRPr lang="lt-LT" dirty="0" smtClean="0"/>
          </a:p>
          <a:p>
            <a:pPr algn="just"/>
            <a:r>
              <a:rPr lang="lt-LT" dirty="0" smtClean="0"/>
              <a:t>Esamos </a:t>
            </a:r>
            <a:r>
              <a:rPr lang="lt-LT" dirty="0" smtClean="0"/>
              <a:t>lengvatos mažina valstybės biudžeto pajamas bei - svarbiausia - sukuria nevienodas konkurencines sąlygas tarp šalyse įsikūrusių ir neįsikūrusių verslų</a:t>
            </a:r>
            <a:r>
              <a:rPr lang="lt-LT" dirty="0"/>
              <a:t>, </a:t>
            </a:r>
            <a:r>
              <a:rPr lang="lt-LT" dirty="0" smtClean="0"/>
              <a:t>nes importuojamos prekės (kitaip nei perkamos iš vietinių verslų) nėra apmokestinamos pridėtinės vertės mokesčiu, t. y. vien dėl to kaina skiriasi bent 21 proc. (EPBO, 2014; EK, 2017). Internetinė prekyba skatina konkurenciją ir yra vertintina teigiamai, tačiau dabartinė administravimo sistema lemia nevienodas mokestines sąlygas, kurios iškraipo konkurenciją ir natūralią rinkos pusiausvyrą.</a:t>
            </a:r>
          </a:p>
          <a:p>
            <a:pPr algn="just"/>
            <a:r>
              <a:rPr lang="lt-LT" dirty="0" smtClean="0"/>
              <a:t>Nevienodos konkurencinės sąlygos atsiranda ir dėl nevienodo atliekų mokesčių mokėjimo. Lietuvos įmonės importuojančios tam tikas prekes iš trečiųjų šalių turi mokėti atliekų mokesčius, o pardavėjai </a:t>
            </a:r>
            <a:r>
              <a:rPr lang="lt-LT" dirty="0"/>
              <a:t>iš trečiųjų šalių</a:t>
            </a:r>
            <a:r>
              <a:rPr lang="lt-LT" dirty="0" smtClean="0"/>
              <a:t> internetu parduodantys prekes tiesiogiai vartotojams šių mokesčių nemoka.</a:t>
            </a:r>
          </a:p>
          <a:p>
            <a:pPr algn="just"/>
            <a:r>
              <a:rPr lang="lt-LT" dirty="0"/>
              <a:t>Mokestinis iššūkis – importuojamos mažos vertės </a:t>
            </a:r>
            <a:r>
              <a:rPr lang="lt-LT" dirty="0" smtClean="0"/>
              <a:t>siuntos</a:t>
            </a:r>
            <a:r>
              <a:rPr lang="lt-LT" dirty="0" smtClean="0"/>
              <a:t>, </a:t>
            </a:r>
            <a:r>
              <a:rPr lang="lt-LT" dirty="0"/>
              <a:t>kurios dėl santykinai neproporcingai didelių administravimo </a:t>
            </a:r>
            <a:r>
              <a:rPr lang="lt-LT" dirty="0" smtClean="0"/>
              <a:t>sąnaudų pagal </a:t>
            </a:r>
            <a:r>
              <a:rPr lang="lt-LT" dirty="0"/>
              <a:t>daugelio šalių įstatymus nėra </a:t>
            </a:r>
            <a:r>
              <a:rPr lang="lt-LT" dirty="0" smtClean="0"/>
              <a:t>apmokestinamos</a:t>
            </a:r>
            <a:r>
              <a:rPr lang="lt-LT" dirty="0"/>
              <a:t>. </a:t>
            </a:r>
            <a:endParaRPr lang="lt-LT" dirty="0" smtClean="0"/>
          </a:p>
        </p:txBody>
      </p:sp>
    </p:spTree>
    <p:extLst>
      <p:ext uri="{BB962C8B-B14F-4D97-AF65-F5344CB8AC3E}">
        <p14:creationId xmlns:p14="http://schemas.microsoft.com/office/powerpoint/2010/main" val="905810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Elektroninės prekybos problematika (2)</a:t>
            </a:r>
            <a:endParaRPr lang="en-GB" dirty="0"/>
          </a:p>
        </p:txBody>
      </p:sp>
      <p:sp>
        <p:nvSpPr>
          <p:cNvPr id="3" name="Content Placeholder 2"/>
          <p:cNvSpPr>
            <a:spLocks noGrp="1"/>
          </p:cNvSpPr>
          <p:nvPr>
            <p:ph idx="1"/>
          </p:nvPr>
        </p:nvSpPr>
        <p:spPr/>
        <p:txBody>
          <a:bodyPr>
            <a:normAutofit fontScale="92500"/>
          </a:bodyPr>
          <a:lstStyle/>
          <a:p>
            <a:pPr algn="just"/>
            <a:r>
              <a:rPr lang="lt-LT" dirty="0"/>
              <a:t>Skirtingas apmokestinimo lygis sukuria paskatas šalyse įsikūrusius verslus perkelti į kitą šalį, siekiant pasinaudoti PVM lengvata. Tai turi neigiamą poveikį užimtumo lygiui šalyje ir papildomai neigiamai veikia biudžeto pajamas iš kitų (tiesioginių) mokesčių (EPBO, 2014).</a:t>
            </a:r>
          </a:p>
          <a:p>
            <a:pPr algn="just"/>
            <a:r>
              <a:rPr lang="lt-LT" dirty="0" smtClean="0"/>
              <a:t>Europos </a:t>
            </a:r>
            <a:r>
              <a:rPr lang="lt-LT" dirty="0" smtClean="0"/>
              <a:t>Komisija skelbia, kad dėl mokestinių lengvatų (PVM ir muitų) bei neteisingo deklaravimo į valstybių narių biudžetus nesurenkama apie 7 mlrd. Eur per metus. Tačiau </a:t>
            </a:r>
            <a:r>
              <a:rPr lang="lt-LT" dirty="0"/>
              <a:t>ši suma tikėtina įvertinta konservatyviai</a:t>
            </a:r>
            <a:r>
              <a:rPr lang="lt-LT" dirty="0" smtClean="0"/>
              <a:t>.</a:t>
            </a:r>
          </a:p>
          <a:p>
            <a:pPr algn="just"/>
            <a:r>
              <a:rPr lang="lt-LT" dirty="0" smtClean="0"/>
              <a:t>Jungtinės Karalystės muitinė skaičiuoja, kad vien Jungtinėje Karalystėje ši suma siekia 1,9 mlrd. Eur per metus (HM </a:t>
            </a:r>
            <a:r>
              <a:rPr lang="lt-LT" dirty="0" err="1" smtClean="0"/>
              <a:t>Revenue</a:t>
            </a:r>
            <a:r>
              <a:rPr lang="lt-LT" dirty="0" smtClean="0"/>
              <a:t> and </a:t>
            </a:r>
            <a:r>
              <a:rPr lang="lt-LT" dirty="0" err="1" smtClean="0"/>
              <a:t>Customs</a:t>
            </a:r>
            <a:r>
              <a:rPr lang="lt-LT" dirty="0" smtClean="0"/>
              <a:t>, 2017). </a:t>
            </a:r>
          </a:p>
          <a:p>
            <a:pPr algn="just"/>
            <a:r>
              <a:rPr lang="lt-LT" dirty="0" smtClean="0"/>
              <a:t>Austrija </a:t>
            </a:r>
            <a:r>
              <a:rPr lang="lt-LT" dirty="0"/>
              <a:t>apskaičiavo, kad bendras PVM nuostolių dydis, kuris jos teritorijoje </a:t>
            </a:r>
            <a:r>
              <a:rPr lang="lt-LT" dirty="0" smtClean="0"/>
              <a:t>susidarė dėl mokestinių lengvatų </a:t>
            </a:r>
            <a:r>
              <a:rPr lang="lt-LT" dirty="0"/>
              <a:t>2010–2015 m., siekia 860 milijonų </a:t>
            </a:r>
            <a:r>
              <a:rPr lang="lt-LT" dirty="0" smtClean="0"/>
              <a:t>eurų (Europos audito rūmai, 2019). </a:t>
            </a:r>
            <a:endParaRPr lang="lt-LT" dirty="0"/>
          </a:p>
          <a:p>
            <a:pPr algn="just"/>
            <a:endParaRPr lang="lt-LT" dirty="0"/>
          </a:p>
        </p:txBody>
      </p:sp>
    </p:spTree>
    <p:extLst>
      <p:ext uri="{BB962C8B-B14F-4D97-AF65-F5344CB8AC3E}">
        <p14:creationId xmlns:p14="http://schemas.microsoft.com/office/powerpoint/2010/main" val="41157939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smtClean="0"/>
              <a:t>Lengvatų panaikinimas neišsprendžia neteisingo apmokestinimo problemos</a:t>
            </a:r>
            <a:endParaRPr lang="en-GB"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68382" y="1549400"/>
            <a:ext cx="9081004" cy="4597400"/>
          </a:xfrm>
        </p:spPr>
      </p:pic>
    </p:spTree>
    <p:extLst>
      <p:ext uri="{BB962C8B-B14F-4D97-AF65-F5344CB8AC3E}">
        <p14:creationId xmlns:p14="http://schemas.microsoft.com/office/powerpoint/2010/main" val="35581497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a:t>Asmenys perkantys internetu </a:t>
            </a:r>
            <a:r>
              <a:rPr lang="lt-LT" dirty="0" smtClean="0"/>
              <a:t>iš viso ir pagal </a:t>
            </a:r>
            <a:r>
              <a:rPr lang="lt-LT" dirty="0"/>
              <a:t>užsakymo šalį</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70794023"/>
              </p:ext>
            </p:extLst>
          </p:nvPr>
        </p:nvGraphicFramePr>
        <p:xfrm>
          <a:off x="838200" y="1404938"/>
          <a:ext cx="10515600" cy="4772025"/>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994610" y="6112042"/>
            <a:ext cx="5293894" cy="369332"/>
          </a:xfrm>
          <a:prstGeom prst="rect">
            <a:avLst/>
          </a:prstGeom>
          <a:noFill/>
        </p:spPr>
        <p:txBody>
          <a:bodyPr wrap="square" rtlCol="0">
            <a:spAutoFit/>
          </a:bodyPr>
          <a:lstStyle/>
          <a:p>
            <a:r>
              <a:rPr lang="lt-LT" dirty="0" smtClean="0"/>
              <a:t>Šaltinis: Lietuvos statistikos departamentas</a:t>
            </a:r>
            <a:endParaRPr lang="en-GB" dirty="0"/>
          </a:p>
        </p:txBody>
      </p:sp>
    </p:spTree>
    <p:extLst>
      <p:ext uri="{BB962C8B-B14F-4D97-AF65-F5344CB8AC3E}">
        <p14:creationId xmlns:p14="http://schemas.microsoft.com/office/powerpoint/2010/main" val="2138045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LR </a:t>
            </a:r>
            <a:r>
              <a:rPr lang="en-US" dirty="0" err="1" smtClean="0"/>
              <a:t>muitin</a:t>
            </a:r>
            <a:r>
              <a:rPr lang="lt-LT" dirty="0" smtClean="0"/>
              <a:t>ė apmokestina tik labai mažą dalį siuntų</a:t>
            </a:r>
            <a:endParaRPr lang="en-GB" dirty="0"/>
          </a:p>
        </p:txBody>
      </p:sp>
      <p:graphicFrame>
        <p:nvGraphicFramePr>
          <p:cNvPr id="10" name="Content Placeholder 9"/>
          <p:cNvGraphicFramePr>
            <a:graphicFrameLocks noGrp="1"/>
          </p:cNvGraphicFramePr>
          <p:nvPr>
            <p:ph sz="half" idx="1"/>
            <p:extLst>
              <p:ext uri="{D42A27DB-BD31-4B8C-83A1-F6EECF244321}">
                <p14:modId xmlns:p14="http://schemas.microsoft.com/office/powerpoint/2010/main" val="2904029724"/>
              </p:ext>
            </p:extLst>
          </p:nvPr>
        </p:nvGraphicFramePr>
        <p:xfrm>
          <a:off x="838200" y="1512888"/>
          <a:ext cx="5181600" cy="4664075"/>
        </p:xfrm>
        <a:graphic>
          <a:graphicData uri="http://schemas.openxmlformats.org/drawingml/2006/chart">
            <c:chart xmlns:c="http://schemas.openxmlformats.org/drawingml/2006/chart" xmlns:r="http://schemas.openxmlformats.org/officeDocument/2006/relationships" r:id="rId3"/>
          </a:graphicData>
        </a:graphic>
      </p:graphicFrame>
      <p:sp>
        <p:nvSpPr>
          <p:cNvPr id="3" name="Content Placeholder 2"/>
          <p:cNvSpPr>
            <a:spLocks noGrp="1"/>
          </p:cNvSpPr>
          <p:nvPr>
            <p:ph sz="half" idx="2"/>
          </p:nvPr>
        </p:nvSpPr>
        <p:spPr/>
        <p:txBody>
          <a:bodyPr>
            <a:normAutofit/>
          </a:bodyPr>
          <a:lstStyle/>
          <a:p>
            <a:pPr algn="just"/>
            <a:r>
              <a:rPr lang="lt-LT" dirty="0" smtClean="0"/>
              <a:t>Tik 3 siuntos iš 1000 yra apmokestinamos LR muitines ir ši dalis pastaraisiais metais mažėja.</a:t>
            </a:r>
          </a:p>
          <a:p>
            <a:pPr algn="just"/>
            <a:r>
              <a:rPr lang="lt-LT" dirty="0" smtClean="0"/>
              <a:t>Už siuntų, kurios turi būti apmokestinimos pateikimą LR muitinei yra atsakingos siuntų tarnybos, t. y. Lietuvos paštas ir kiti kurjeriai.</a:t>
            </a:r>
          </a:p>
        </p:txBody>
      </p:sp>
      <p:sp>
        <p:nvSpPr>
          <p:cNvPr id="5" name="TextBox 4"/>
          <p:cNvSpPr txBox="1"/>
          <p:nvPr/>
        </p:nvSpPr>
        <p:spPr>
          <a:xfrm>
            <a:off x="994610" y="6112042"/>
            <a:ext cx="5293894" cy="646331"/>
          </a:xfrm>
          <a:prstGeom prst="rect">
            <a:avLst/>
          </a:prstGeom>
          <a:noFill/>
        </p:spPr>
        <p:txBody>
          <a:bodyPr wrap="square" rtlCol="0">
            <a:spAutoFit/>
          </a:bodyPr>
          <a:lstStyle/>
          <a:p>
            <a:r>
              <a:rPr lang="lt-LT" dirty="0" smtClean="0"/>
              <a:t>Šaltinis: apskaičiuota ESTEP pagal LR muitinės ir Lietuvos statistikos departamento duomenis</a:t>
            </a:r>
            <a:endParaRPr lang="en-GB" dirty="0"/>
          </a:p>
        </p:txBody>
      </p:sp>
    </p:spTree>
    <p:extLst>
      <p:ext uri="{BB962C8B-B14F-4D97-AF65-F5344CB8AC3E}">
        <p14:creationId xmlns:p14="http://schemas.microsoft.com/office/powerpoint/2010/main" val="15140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lt-LT" dirty="0" smtClean="0"/>
              <a:t>Lietuvos paštas ir kitos siuntų tarnybos</a:t>
            </a:r>
            <a:endParaRPr lang="lt-LT" dirty="0"/>
          </a:p>
        </p:txBody>
      </p:sp>
      <p:sp>
        <p:nvSpPr>
          <p:cNvPr id="6" name="Content Placeholder 5"/>
          <p:cNvSpPr>
            <a:spLocks noGrp="1"/>
          </p:cNvSpPr>
          <p:nvPr>
            <p:ph sz="half" idx="2"/>
          </p:nvPr>
        </p:nvSpPr>
        <p:spPr/>
        <p:txBody>
          <a:bodyPr>
            <a:normAutofit fontScale="92500" lnSpcReduction="20000"/>
          </a:bodyPr>
          <a:lstStyle/>
          <a:p>
            <a:pPr algn="just"/>
            <a:r>
              <a:rPr lang="lt-LT" dirty="0" smtClean="0"/>
              <a:t>Kitose šalyse atlikti tyrimai </a:t>
            </a:r>
            <a:r>
              <a:rPr lang="lt-LT" dirty="0"/>
              <a:t>rodo, kad kurjerių tarnybos tikslingiau </a:t>
            </a:r>
            <a:r>
              <a:rPr lang="lt-LT" dirty="0" smtClean="0"/>
              <a:t>muitinėms pateikia siuntas, kurios turi būti apmokestintos, lyginant su  pašto operatoriais. Tai </a:t>
            </a:r>
            <a:r>
              <a:rPr lang="lt-LT" dirty="0"/>
              <a:t>gali būti susiję su tuo, kad per </a:t>
            </a:r>
            <a:r>
              <a:rPr lang="lt-LT" dirty="0" smtClean="0"/>
              <a:t>pašto operatorius siunčiami </a:t>
            </a:r>
            <a:r>
              <a:rPr lang="lt-LT" dirty="0"/>
              <a:t>žymiai mažesnės vertės </a:t>
            </a:r>
            <a:r>
              <a:rPr lang="lt-LT" dirty="0" smtClean="0"/>
              <a:t>siuntiniai.</a:t>
            </a:r>
          </a:p>
          <a:p>
            <a:pPr algn="just"/>
            <a:r>
              <a:rPr lang="lt-LT" dirty="0"/>
              <a:t>Tik 35 proc. siuntinių, kurių vertė viršija 22 Eur yra apmokestinami PVM mokesčiu per pašto operatorius, kai kitos kurjerių tarnybos apmokestina 98 proc. siuntinių (Copenhagen Economics, 2016). </a:t>
            </a:r>
          </a:p>
        </p:txBody>
      </p:sp>
      <p:graphicFrame>
        <p:nvGraphicFramePr>
          <p:cNvPr id="7" name="Content Placeholder 4"/>
          <p:cNvGraphicFramePr>
            <a:graphicFrameLocks noGrp="1"/>
          </p:cNvGraphicFramePr>
          <p:nvPr>
            <p:ph sz="half" idx="1"/>
            <p:extLst>
              <p:ext uri="{D42A27DB-BD31-4B8C-83A1-F6EECF244321}">
                <p14:modId xmlns:p14="http://schemas.microsoft.com/office/powerpoint/2010/main" val="2983965957"/>
              </p:ext>
            </p:extLst>
          </p:nvPr>
        </p:nvGraphicFramePr>
        <p:xfrm>
          <a:off x="838200" y="1512888"/>
          <a:ext cx="5181600" cy="4664075"/>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994610" y="6112042"/>
            <a:ext cx="5293894" cy="369332"/>
          </a:xfrm>
          <a:prstGeom prst="rect">
            <a:avLst/>
          </a:prstGeom>
          <a:noFill/>
        </p:spPr>
        <p:txBody>
          <a:bodyPr wrap="square" rtlCol="0">
            <a:spAutoFit/>
          </a:bodyPr>
          <a:lstStyle/>
          <a:p>
            <a:r>
              <a:rPr lang="lt-LT" dirty="0" smtClean="0"/>
              <a:t>Šaltinis: Lietuvos pašto duomenys</a:t>
            </a:r>
            <a:endParaRPr lang="en-GB" dirty="0"/>
          </a:p>
        </p:txBody>
      </p:sp>
    </p:spTree>
    <p:extLst>
      <p:ext uri="{BB962C8B-B14F-4D97-AF65-F5344CB8AC3E}">
        <p14:creationId xmlns:p14="http://schemas.microsoft.com/office/powerpoint/2010/main" val="1364176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as" ma:contentTypeID="0x01010006750E89F319DA4EBAF8B4AF4885E44E" ma:contentTypeVersion="9" ma:contentTypeDescription="Kurkite naują dokumentą." ma:contentTypeScope="" ma:versionID="d612144c74a374a629237375c95558e6">
  <xsd:schema xmlns:xsd="http://www.w3.org/2001/XMLSchema" xmlns:xs="http://www.w3.org/2001/XMLSchema" xmlns:p="http://schemas.microsoft.com/office/2006/metadata/properties" xmlns:ns2="85b86c45-2bb3-4b12-8815-3fcb3237d7cc" targetNamespace="http://schemas.microsoft.com/office/2006/metadata/properties" ma:root="true" ma:fieldsID="864d3ad4f478163b78e8dc8b480e9f58" ns2:_="">
    <xsd:import namespace="85b86c45-2bb3-4b12-8815-3fcb3237d7c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b86c45-2bb3-4b12-8815-3fcb3237d7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urinio tipas"/>
        <xsd:element ref="dc:title" minOccurs="0" maxOccurs="1" ma:index="4" ma:displayName="Antraštė"/>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F6CEEBA-475D-4E69-B955-EA70B4EE0C38}"/>
</file>

<file path=customXml/itemProps2.xml><?xml version="1.0" encoding="utf-8"?>
<ds:datastoreItem xmlns:ds="http://schemas.openxmlformats.org/officeDocument/2006/customXml" ds:itemID="{0E1206E2-AF82-4ABB-A3DC-EC47B5D351EE}"/>
</file>

<file path=customXml/itemProps3.xml><?xml version="1.0" encoding="utf-8"?>
<ds:datastoreItem xmlns:ds="http://schemas.openxmlformats.org/officeDocument/2006/customXml" ds:itemID="{4A0662B5-255A-4B16-99DB-1B1A2711FF6C}"/>
</file>

<file path=docProps/app.xml><?xml version="1.0" encoding="utf-8"?>
<Properties xmlns="http://schemas.openxmlformats.org/officeDocument/2006/extended-properties" xmlns:vt="http://schemas.openxmlformats.org/officeDocument/2006/docPropsVTypes">
  <Template/>
  <TotalTime>30917</TotalTime>
  <Words>2110</Words>
  <Application>Microsoft Office PowerPoint</Application>
  <PresentationFormat>Custom</PresentationFormat>
  <Paragraphs>129</Paragraphs>
  <Slides>17</Slides>
  <Notes>16</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Elektroninės prekybos iš trečiųjų šalių poveikio Lietuvos mažmeninės prekybos sektoriui ir valstybės biudžeto pajamoms tyrimas</vt:lpstr>
      <vt:lpstr>Tyrimo tikslas ir objektas</vt:lpstr>
      <vt:lpstr>Elektroninės prekybos apmokestinimas ir mokestinės lengvatos</vt:lpstr>
      <vt:lpstr>Elektroninės prekybos problematika</vt:lpstr>
      <vt:lpstr>Elektroninės prekybos problematika (2)</vt:lpstr>
      <vt:lpstr>Lengvatų panaikinimas neišsprendžia neteisingo apmokestinimo problemos</vt:lpstr>
      <vt:lpstr>Asmenys perkantys internetu iš viso ir pagal užsakymo šalį</vt:lpstr>
      <vt:lpstr>LR muitinė apmokestina tik labai mažą dalį siuntų</vt:lpstr>
      <vt:lpstr>Lietuvos paštas ir kitos siuntų tarnybos</vt:lpstr>
      <vt:lpstr>Elektroninė prekyba COVID-19 laikotarpiu</vt:lpstr>
      <vt:lpstr>Gyventojų išlaidos internetu užsakytoms prekėms iš trečiųjų šalių</vt:lpstr>
      <vt:lpstr>Gyventojų išlaidos iš trečiųjų šalių internetu pirktoms prekėms pagal kategoriją</vt:lpstr>
      <vt:lpstr>Poveikis Lietuvos mažmeninės prekybos sektoriui</vt:lpstr>
      <vt:lpstr>Mažų siuntų problemos mastas</vt:lpstr>
      <vt:lpstr>Valstybės biudžeto netekimai</vt:lpstr>
      <vt:lpstr>Išvados ir rekomendacijos</vt:lpstr>
      <vt:lpstr>www.estep.lt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estep</dc:creator>
  <cp:lastModifiedBy>Titas Budreika</cp:lastModifiedBy>
  <cp:revision>671</cp:revision>
  <cp:lastPrinted>2018-06-14T08:41:02Z</cp:lastPrinted>
  <dcterms:created xsi:type="dcterms:W3CDTF">2016-09-12T07:34:57Z</dcterms:created>
  <dcterms:modified xsi:type="dcterms:W3CDTF">2020-06-17T11:16:34Z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0x01010006750E89F319DA4EBAF8B4AF4885E44E</vt:lpwstr>
  </property>
</Properties>
</file>